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60" r:id="rId4"/>
    <p:sldId id="258" r:id="rId5"/>
    <p:sldId id="264" r:id="rId6"/>
    <p:sldId id="259" r:id="rId7"/>
    <p:sldId id="262" r:id="rId8"/>
    <p:sldId id="263" r:id="rId9"/>
    <p:sldId id="265" r:id="rId10"/>
    <p:sldId id="266" r:id="rId11"/>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FFF2CC"/>
    <a:srgbClr val="B4C7E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83" autoAdjust="0"/>
    <p:restoredTop sz="94660"/>
  </p:normalViewPr>
  <p:slideViewPr>
    <p:cSldViewPr snapToGrid="0">
      <p:cViewPr varScale="1">
        <p:scale>
          <a:sx n="51" d="100"/>
          <a:sy n="51" d="100"/>
        </p:scale>
        <p:origin x="16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BE757BBC-95D2-432F-AAB2-85ECCCE8E862}" type="datetimeFigureOut">
              <a:rPr kumimoji="1" lang="ja-JP" altLang="en-US" smtClean="0"/>
              <a:t>2026/4/1</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DE070C2-3B5E-48EF-8EF3-BDB772B32702}" type="slidenum">
              <a:rPr kumimoji="1" lang="ja-JP" altLang="en-US" smtClean="0"/>
              <a:t>‹#›</a:t>
            </a:fld>
            <a:endParaRPr kumimoji="1" lang="ja-JP" altLang="en-US"/>
          </a:p>
        </p:txBody>
      </p:sp>
    </p:spTree>
    <p:extLst>
      <p:ext uri="{BB962C8B-B14F-4D97-AF65-F5344CB8AC3E}">
        <p14:creationId xmlns:p14="http://schemas.microsoft.com/office/powerpoint/2010/main" val="42598799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E070C2-3B5E-48EF-8EF3-BDB772B32702}" type="slidenum">
              <a:rPr kumimoji="1" lang="ja-JP" altLang="en-US" smtClean="0"/>
              <a:t>1</a:t>
            </a:fld>
            <a:endParaRPr kumimoji="1" lang="ja-JP" altLang="en-US"/>
          </a:p>
        </p:txBody>
      </p:sp>
    </p:spTree>
    <p:extLst>
      <p:ext uri="{BB962C8B-B14F-4D97-AF65-F5344CB8AC3E}">
        <p14:creationId xmlns:p14="http://schemas.microsoft.com/office/powerpoint/2010/main" val="2801478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E070C2-3B5E-48EF-8EF3-BDB772B32702}" type="slidenum">
              <a:rPr kumimoji="1" lang="ja-JP" altLang="en-US" smtClean="0"/>
              <a:t>10</a:t>
            </a:fld>
            <a:endParaRPr kumimoji="1" lang="ja-JP" altLang="en-US"/>
          </a:p>
        </p:txBody>
      </p:sp>
    </p:spTree>
    <p:extLst>
      <p:ext uri="{BB962C8B-B14F-4D97-AF65-F5344CB8AC3E}">
        <p14:creationId xmlns:p14="http://schemas.microsoft.com/office/powerpoint/2010/main" val="3004210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E070C2-3B5E-48EF-8EF3-BDB772B32702}" type="slidenum">
              <a:rPr kumimoji="1" lang="ja-JP" altLang="en-US" smtClean="0"/>
              <a:t>2</a:t>
            </a:fld>
            <a:endParaRPr kumimoji="1" lang="ja-JP" altLang="en-US"/>
          </a:p>
        </p:txBody>
      </p:sp>
    </p:spTree>
    <p:extLst>
      <p:ext uri="{BB962C8B-B14F-4D97-AF65-F5344CB8AC3E}">
        <p14:creationId xmlns:p14="http://schemas.microsoft.com/office/powerpoint/2010/main" val="70300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E070C2-3B5E-48EF-8EF3-BDB772B32702}" type="slidenum">
              <a:rPr kumimoji="1" lang="ja-JP" altLang="en-US" smtClean="0"/>
              <a:t>3</a:t>
            </a:fld>
            <a:endParaRPr kumimoji="1" lang="ja-JP" altLang="en-US"/>
          </a:p>
        </p:txBody>
      </p:sp>
    </p:spTree>
    <p:extLst>
      <p:ext uri="{BB962C8B-B14F-4D97-AF65-F5344CB8AC3E}">
        <p14:creationId xmlns:p14="http://schemas.microsoft.com/office/powerpoint/2010/main" val="1257421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E070C2-3B5E-48EF-8EF3-BDB772B32702}" type="slidenum">
              <a:rPr kumimoji="1" lang="ja-JP" altLang="en-US" smtClean="0"/>
              <a:t>4</a:t>
            </a:fld>
            <a:endParaRPr kumimoji="1" lang="ja-JP" altLang="en-US"/>
          </a:p>
        </p:txBody>
      </p:sp>
    </p:spTree>
    <p:extLst>
      <p:ext uri="{BB962C8B-B14F-4D97-AF65-F5344CB8AC3E}">
        <p14:creationId xmlns:p14="http://schemas.microsoft.com/office/powerpoint/2010/main" val="3476839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E070C2-3B5E-48EF-8EF3-BDB772B32702}" type="slidenum">
              <a:rPr kumimoji="1" lang="ja-JP" altLang="en-US" smtClean="0"/>
              <a:t>5</a:t>
            </a:fld>
            <a:endParaRPr kumimoji="1" lang="ja-JP" altLang="en-US"/>
          </a:p>
        </p:txBody>
      </p:sp>
    </p:spTree>
    <p:extLst>
      <p:ext uri="{BB962C8B-B14F-4D97-AF65-F5344CB8AC3E}">
        <p14:creationId xmlns:p14="http://schemas.microsoft.com/office/powerpoint/2010/main" val="1411946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E070C2-3B5E-48EF-8EF3-BDB772B32702}" type="slidenum">
              <a:rPr kumimoji="1" lang="ja-JP" altLang="en-US" smtClean="0"/>
              <a:t>6</a:t>
            </a:fld>
            <a:endParaRPr kumimoji="1" lang="ja-JP" altLang="en-US"/>
          </a:p>
        </p:txBody>
      </p:sp>
    </p:spTree>
    <p:extLst>
      <p:ext uri="{BB962C8B-B14F-4D97-AF65-F5344CB8AC3E}">
        <p14:creationId xmlns:p14="http://schemas.microsoft.com/office/powerpoint/2010/main" val="3668068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E070C2-3B5E-48EF-8EF3-BDB772B32702}" type="slidenum">
              <a:rPr kumimoji="1" lang="ja-JP" altLang="en-US" smtClean="0"/>
              <a:t>7</a:t>
            </a:fld>
            <a:endParaRPr kumimoji="1" lang="ja-JP" altLang="en-US"/>
          </a:p>
        </p:txBody>
      </p:sp>
    </p:spTree>
    <p:extLst>
      <p:ext uri="{BB962C8B-B14F-4D97-AF65-F5344CB8AC3E}">
        <p14:creationId xmlns:p14="http://schemas.microsoft.com/office/powerpoint/2010/main" val="2939988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E070C2-3B5E-48EF-8EF3-BDB772B32702}" type="slidenum">
              <a:rPr kumimoji="1" lang="ja-JP" altLang="en-US" smtClean="0"/>
              <a:t>8</a:t>
            </a:fld>
            <a:endParaRPr kumimoji="1" lang="ja-JP" altLang="en-US"/>
          </a:p>
        </p:txBody>
      </p:sp>
    </p:spTree>
    <p:extLst>
      <p:ext uri="{BB962C8B-B14F-4D97-AF65-F5344CB8AC3E}">
        <p14:creationId xmlns:p14="http://schemas.microsoft.com/office/powerpoint/2010/main" val="2666035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E070C2-3B5E-48EF-8EF3-BDB772B32702}" type="slidenum">
              <a:rPr kumimoji="1" lang="ja-JP" altLang="en-US" smtClean="0"/>
              <a:t>9</a:t>
            </a:fld>
            <a:endParaRPr kumimoji="1" lang="ja-JP" altLang="en-US"/>
          </a:p>
        </p:txBody>
      </p:sp>
    </p:spTree>
    <p:extLst>
      <p:ext uri="{BB962C8B-B14F-4D97-AF65-F5344CB8AC3E}">
        <p14:creationId xmlns:p14="http://schemas.microsoft.com/office/powerpoint/2010/main" val="3091371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2F2A0CD-21DA-4FD4-81D3-E0C0CD038B44}" type="datetimeFigureOut">
              <a:rPr kumimoji="1" lang="ja-JP" altLang="en-US" smtClean="0"/>
              <a:t>2026/4/1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A6C914-37D0-4DC1-A5C6-F005EC502D11}" type="slidenum">
              <a:rPr kumimoji="1" lang="ja-JP" altLang="en-US" smtClean="0"/>
              <a:t>‹#›</a:t>
            </a:fld>
            <a:endParaRPr kumimoji="1" lang="ja-JP" altLang="en-US"/>
          </a:p>
        </p:txBody>
      </p:sp>
    </p:spTree>
    <p:extLst>
      <p:ext uri="{BB962C8B-B14F-4D97-AF65-F5344CB8AC3E}">
        <p14:creationId xmlns:p14="http://schemas.microsoft.com/office/powerpoint/2010/main" val="1870133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F2A0CD-21DA-4FD4-81D3-E0C0CD038B44}" type="datetimeFigureOut">
              <a:rPr kumimoji="1" lang="ja-JP" altLang="en-US" smtClean="0"/>
              <a:t>2026/4/1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A6C914-37D0-4DC1-A5C6-F005EC502D11}" type="slidenum">
              <a:rPr kumimoji="1" lang="ja-JP" altLang="en-US" smtClean="0"/>
              <a:t>‹#›</a:t>
            </a:fld>
            <a:endParaRPr kumimoji="1" lang="ja-JP" altLang="en-US"/>
          </a:p>
        </p:txBody>
      </p:sp>
    </p:spTree>
    <p:extLst>
      <p:ext uri="{BB962C8B-B14F-4D97-AF65-F5344CB8AC3E}">
        <p14:creationId xmlns:p14="http://schemas.microsoft.com/office/powerpoint/2010/main" val="1416727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F2A0CD-21DA-4FD4-81D3-E0C0CD038B44}" type="datetimeFigureOut">
              <a:rPr kumimoji="1" lang="ja-JP" altLang="en-US" smtClean="0"/>
              <a:t>2026/4/1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A6C914-37D0-4DC1-A5C6-F005EC502D11}" type="slidenum">
              <a:rPr kumimoji="1" lang="ja-JP" altLang="en-US" smtClean="0"/>
              <a:t>‹#›</a:t>
            </a:fld>
            <a:endParaRPr kumimoji="1" lang="ja-JP" altLang="en-US"/>
          </a:p>
        </p:txBody>
      </p:sp>
    </p:spTree>
    <p:extLst>
      <p:ext uri="{BB962C8B-B14F-4D97-AF65-F5344CB8AC3E}">
        <p14:creationId xmlns:p14="http://schemas.microsoft.com/office/powerpoint/2010/main" val="420374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F2A0CD-21DA-4FD4-81D3-E0C0CD038B44}" type="datetimeFigureOut">
              <a:rPr kumimoji="1" lang="ja-JP" altLang="en-US" smtClean="0"/>
              <a:t>2026/4/1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A6C914-37D0-4DC1-A5C6-F005EC502D11}" type="slidenum">
              <a:rPr kumimoji="1" lang="ja-JP" altLang="en-US" smtClean="0"/>
              <a:t>‹#›</a:t>
            </a:fld>
            <a:endParaRPr kumimoji="1" lang="ja-JP" altLang="en-US"/>
          </a:p>
        </p:txBody>
      </p:sp>
    </p:spTree>
    <p:extLst>
      <p:ext uri="{BB962C8B-B14F-4D97-AF65-F5344CB8AC3E}">
        <p14:creationId xmlns:p14="http://schemas.microsoft.com/office/powerpoint/2010/main" val="427886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2F2A0CD-21DA-4FD4-81D3-E0C0CD038B44}" type="datetimeFigureOut">
              <a:rPr kumimoji="1" lang="ja-JP" altLang="en-US" smtClean="0"/>
              <a:t>2026/4/1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A6C914-37D0-4DC1-A5C6-F005EC502D11}" type="slidenum">
              <a:rPr kumimoji="1" lang="ja-JP" altLang="en-US" smtClean="0"/>
              <a:t>‹#›</a:t>
            </a:fld>
            <a:endParaRPr kumimoji="1" lang="ja-JP" altLang="en-US"/>
          </a:p>
        </p:txBody>
      </p:sp>
    </p:spTree>
    <p:extLst>
      <p:ext uri="{BB962C8B-B14F-4D97-AF65-F5344CB8AC3E}">
        <p14:creationId xmlns:p14="http://schemas.microsoft.com/office/powerpoint/2010/main" val="174434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2F2A0CD-21DA-4FD4-81D3-E0C0CD038B44}" type="datetimeFigureOut">
              <a:rPr kumimoji="1" lang="ja-JP" altLang="en-US" smtClean="0"/>
              <a:t>2026/4/1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A6C914-37D0-4DC1-A5C6-F005EC502D11}" type="slidenum">
              <a:rPr kumimoji="1" lang="ja-JP" altLang="en-US" smtClean="0"/>
              <a:t>‹#›</a:t>
            </a:fld>
            <a:endParaRPr kumimoji="1" lang="ja-JP" altLang="en-US"/>
          </a:p>
        </p:txBody>
      </p:sp>
    </p:spTree>
    <p:extLst>
      <p:ext uri="{BB962C8B-B14F-4D97-AF65-F5344CB8AC3E}">
        <p14:creationId xmlns:p14="http://schemas.microsoft.com/office/powerpoint/2010/main" val="1674560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2F2A0CD-21DA-4FD4-81D3-E0C0CD038B44}" type="datetimeFigureOut">
              <a:rPr kumimoji="1" lang="ja-JP" altLang="en-US" smtClean="0"/>
              <a:t>2026/4/1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0A6C914-37D0-4DC1-A5C6-F005EC502D11}" type="slidenum">
              <a:rPr kumimoji="1" lang="ja-JP" altLang="en-US" smtClean="0"/>
              <a:t>‹#›</a:t>
            </a:fld>
            <a:endParaRPr kumimoji="1" lang="ja-JP" altLang="en-US"/>
          </a:p>
        </p:txBody>
      </p:sp>
    </p:spTree>
    <p:extLst>
      <p:ext uri="{BB962C8B-B14F-4D97-AF65-F5344CB8AC3E}">
        <p14:creationId xmlns:p14="http://schemas.microsoft.com/office/powerpoint/2010/main" val="27930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2F2A0CD-21DA-4FD4-81D3-E0C0CD038B44}" type="datetimeFigureOut">
              <a:rPr kumimoji="1" lang="ja-JP" altLang="en-US" smtClean="0"/>
              <a:t>2026/4/1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0A6C914-37D0-4DC1-A5C6-F005EC502D11}" type="slidenum">
              <a:rPr kumimoji="1" lang="ja-JP" altLang="en-US" smtClean="0"/>
              <a:t>‹#›</a:t>
            </a:fld>
            <a:endParaRPr kumimoji="1" lang="ja-JP" altLang="en-US"/>
          </a:p>
        </p:txBody>
      </p:sp>
    </p:spTree>
    <p:extLst>
      <p:ext uri="{BB962C8B-B14F-4D97-AF65-F5344CB8AC3E}">
        <p14:creationId xmlns:p14="http://schemas.microsoft.com/office/powerpoint/2010/main" val="90654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2A0CD-21DA-4FD4-81D3-E0C0CD038B44}" type="datetimeFigureOut">
              <a:rPr kumimoji="1" lang="ja-JP" altLang="en-US" smtClean="0"/>
              <a:t>2026/4/1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0A6C914-37D0-4DC1-A5C6-F005EC502D11}" type="slidenum">
              <a:rPr kumimoji="1" lang="ja-JP" altLang="en-US" smtClean="0"/>
              <a:t>‹#›</a:t>
            </a:fld>
            <a:endParaRPr kumimoji="1" lang="ja-JP" altLang="en-US"/>
          </a:p>
        </p:txBody>
      </p:sp>
    </p:spTree>
    <p:extLst>
      <p:ext uri="{BB962C8B-B14F-4D97-AF65-F5344CB8AC3E}">
        <p14:creationId xmlns:p14="http://schemas.microsoft.com/office/powerpoint/2010/main" val="413650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2F2A0CD-21DA-4FD4-81D3-E0C0CD038B44}" type="datetimeFigureOut">
              <a:rPr kumimoji="1" lang="ja-JP" altLang="en-US" smtClean="0"/>
              <a:t>2026/4/1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A6C914-37D0-4DC1-A5C6-F005EC502D11}" type="slidenum">
              <a:rPr kumimoji="1" lang="ja-JP" altLang="en-US" smtClean="0"/>
              <a:t>‹#›</a:t>
            </a:fld>
            <a:endParaRPr kumimoji="1" lang="ja-JP" altLang="en-US"/>
          </a:p>
        </p:txBody>
      </p:sp>
    </p:spTree>
    <p:extLst>
      <p:ext uri="{BB962C8B-B14F-4D97-AF65-F5344CB8AC3E}">
        <p14:creationId xmlns:p14="http://schemas.microsoft.com/office/powerpoint/2010/main" val="425753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2F2A0CD-21DA-4FD4-81D3-E0C0CD038B44}" type="datetimeFigureOut">
              <a:rPr kumimoji="1" lang="ja-JP" altLang="en-US" smtClean="0"/>
              <a:t>2026/4/1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A6C914-37D0-4DC1-A5C6-F005EC502D11}" type="slidenum">
              <a:rPr kumimoji="1" lang="ja-JP" altLang="en-US" smtClean="0"/>
              <a:t>‹#›</a:t>
            </a:fld>
            <a:endParaRPr kumimoji="1" lang="ja-JP" altLang="en-US"/>
          </a:p>
        </p:txBody>
      </p:sp>
    </p:spTree>
    <p:extLst>
      <p:ext uri="{BB962C8B-B14F-4D97-AF65-F5344CB8AC3E}">
        <p14:creationId xmlns:p14="http://schemas.microsoft.com/office/powerpoint/2010/main" val="382842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2F2A0CD-21DA-4FD4-81D3-E0C0CD038B44}" type="datetimeFigureOut">
              <a:rPr kumimoji="1" lang="ja-JP" altLang="en-US" smtClean="0"/>
              <a:t>2026/4/1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0A6C914-37D0-4DC1-A5C6-F005EC502D11}" type="slidenum">
              <a:rPr kumimoji="1" lang="ja-JP" altLang="en-US" smtClean="0"/>
              <a:t>‹#›</a:t>
            </a:fld>
            <a:endParaRPr kumimoji="1" lang="ja-JP" altLang="en-US"/>
          </a:p>
        </p:txBody>
      </p:sp>
    </p:spTree>
    <p:extLst>
      <p:ext uri="{BB962C8B-B14F-4D97-AF65-F5344CB8AC3E}">
        <p14:creationId xmlns:p14="http://schemas.microsoft.com/office/powerpoint/2010/main" val="2119892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2433444-B91B-4E70-AFB5-C51113B1B610}"/>
              </a:ext>
            </a:extLst>
          </p:cNvPr>
          <p:cNvSpPr/>
          <p:nvPr/>
        </p:nvSpPr>
        <p:spPr>
          <a:xfrm>
            <a:off x="15366" y="0"/>
            <a:ext cx="6857999" cy="990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四角形: 角を丸くする 18">
            <a:extLst>
              <a:ext uri="{FF2B5EF4-FFF2-40B4-BE49-F238E27FC236}">
                <a16:creationId xmlns:a16="http://schemas.microsoft.com/office/drawing/2014/main" id="{CD9A407B-4C1A-46D6-85E7-C2F0BBEDB2FD}"/>
              </a:ext>
            </a:extLst>
          </p:cNvPr>
          <p:cNvSpPr/>
          <p:nvPr/>
        </p:nvSpPr>
        <p:spPr>
          <a:xfrm>
            <a:off x="524661" y="1508759"/>
            <a:ext cx="5960908" cy="34442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19F410AB-78A5-4A8E-9E88-879436EF9A5E}"/>
              </a:ext>
            </a:extLst>
          </p:cNvPr>
          <p:cNvSpPr/>
          <p:nvPr/>
        </p:nvSpPr>
        <p:spPr>
          <a:xfrm>
            <a:off x="4960430" y="203889"/>
            <a:ext cx="1752896" cy="170414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8C8EDCD-8A1E-41DD-90C5-30F68EA018C5}"/>
              </a:ext>
            </a:extLst>
          </p:cNvPr>
          <p:cNvSpPr txBox="1"/>
          <p:nvPr/>
        </p:nvSpPr>
        <p:spPr>
          <a:xfrm>
            <a:off x="5074423" y="344485"/>
            <a:ext cx="1569660" cy="646331"/>
          </a:xfrm>
          <a:prstGeom prst="rect">
            <a:avLst/>
          </a:prstGeom>
          <a:noFill/>
        </p:spPr>
        <p:txBody>
          <a:bodyPr wrap="none" rtlCol="0">
            <a:spAutoFit/>
          </a:bodyPr>
          <a:lstStyle/>
          <a:p>
            <a:pPr algn="ctr"/>
            <a:r>
              <a:rPr kumimoji="1" lang="ja-JP" altLang="en-US" dirty="0">
                <a:solidFill>
                  <a:schemeClr val="bg1"/>
                </a:solidFill>
              </a:rPr>
              <a:t>知立市が</a:t>
            </a:r>
            <a:endParaRPr kumimoji="1" lang="en-US" altLang="ja-JP" dirty="0">
              <a:solidFill>
                <a:schemeClr val="bg1"/>
              </a:solidFill>
            </a:endParaRPr>
          </a:p>
          <a:p>
            <a:pPr algn="ctr"/>
            <a:r>
              <a:rPr kumimoji="1" lang="ja-JP" altLang="en-US" dirty="0">
                <a:solidFill>
                  <a:schemeClr val="bg1"/>
                </a:solidFill>
              </a:rPr>
              <a:t>支援します！</a:t>
            </a:r>
          </a:p>
        </p:txBody>
      </p:sp>
      <p:pic>
        <p:nvPicPr>
          <p:cNvPr id="18" name="図 17">
            <a:extLst>
              <a:ext uri="{FF2B5EF4-FFF2-40B4-BE49-F238E27FC236}">
                <a16:creationId xmlns:a16="http://schemas.microsoft.com/office/drawing/2014/main" id="{C4FD83FD-7958-4159-8238-B0A739764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58206">
            <a:off x="5316576" y="905987"/>
            <a:ext cx="1040603" cy="899981"/>
          </a:xfrm>
          <a:prstGeom prst="rect">
            <a:avLst/>
          </a:prstGeom>
        </p:spPr>
      </p:pic>
      <p:sp>
        <p:nvSpPr>
          <p:cNvPr id="22" name="正方形/長方形 21">
            <a:extLst>
              <a:ext uri="{FF2B5EF4-FFF2-40B4-BE49-F238E27FC236}">
                <a16:creationId xmlns:a16="http://schemas.microsoft.com/office/drawing/2014/main" id="{2A84AD49-AEF3-435C-9913-85E5B2E4FB46}"/>
              </a:ext>
            </a:extLst>
          </p:cNvPr>
          <p:cNvSpPr/>
          <p:nvPr/>
        </p:nvSpPr>
        <p:spPr>
          <a:xfrm>
            <a:off x="15366" y="9459045"/>
            <a:ext cx="6842634" cy="4546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知立市環境課ゼロカーボン推進係</a:t>
            </a:r>
          </a:p>
        </p:txBody>
      </p:sp>
      <p:sp>
        <p:nvSpPr>
          <p:cNvPr id="23" name="正方形/長方形 22">
            <a:extLst>
              <a:ext uri="{FF2B5EF4-FFF2-40B4-BE49-F238E27FC236}">
                <a16:creationId xmlns:a16="http://schemas.microsoft.com/office/drawing/2014/main" id="{0B865804-F16C-4ED6-A450-8B217EF552EE}"/>
              </a:ext>
            </a:extLst>
          </p:cNvPr>
          <p:cNvSpPr/>
          <p:nvPr/>
        </p:nvSpPr>
        <p:spPr>
          <a:xfrm>
            <a:off x="1106502" y="2200022"/>
            <a:ext cx="4656524" cy="116309"/>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32014EA-F3C4-4FD9-8A6C-50DC1892138D}"/>
              </a:ext>
            </a:extLst>
          </p:cNvPr>
          <p:cNvSpPr txBox="1"/>
          <p:nvPr/>
        </p:nvSpPr>
        <p:spPr>
          <a:xfrm>
            <a:off x="956761" y="1999949"/>
            <a:ext cx="5262979" cy="369332"/>
          </a:xfrm>
          <a:prstGeom prst="rect">
            <a:avLst/>
          </a:prstGeom>
          <a:noFill/>
        </p:spPr>
        <p:txBody>
          <a:bodyPr wrap="none" rtlCol="0">
            <a:spAutoFit/>
          </a:bodyPr>
          <a:lstStyle/>
          <a:p>
            <a:r>
              <a:rPr kumimoji="1" lang="ja-JP" altLang="en-US" dirty="0">
                <a:latin typeface="HG創英角ｺﾞｼｯｸUB" panose="020B0909000000000000" pitchFamily="49" charset="-128"/>
                <a:ea typeface="HG創英角ｺﾞｼｯｸUB" panose="020B0909000000000000" pitchFamily="49" charset="-128"/>
              </a:rPr>
              <a:t>知立市住宅用地球温暖化対策設備補助金のご案内</a:t>
            </a:r>
          </a:p>
        </p:txBody>
      </p:sp>
      <p:sp>
        <p:nvSpPr>
          <p:cNvPr id="24" name="正方形/長方形 23">
            <a:extLst>
              <a:ext uri="{FF2B5EF4-FFF2-40B4-BE49-F238E27FC236}">
                <a16:creationId xmlns:a16="http://schemas.microsoft.com/office/drawing/2014/main" id="{5972535F-7DF9-4506-8197-ADA05E45229E}"/>
              </a:ext>
            </a:extLst>
          </p:cNvPr>
          <p:cNvSpPr/>
          <p:nvPr/>
        </p:nvSpPr>
        <p:spPr>
          <a:xfrm>
            <a:off x="1813433" y="2741182"/>
            <a:ext cx="3447957" cy="221864"/>
          </a:xfrm>
          <a:prstGeom prst="rect">
            <a:avLst/>
          </a:prstGeom>
          <a:solidFill>
            <a:schemeClr val="accent6">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E55E3B91-B0EC-4BCC-97CF-D1084F518A10}"/>
              </a:ext>
            </a:extLst>
          </p:cNvPr>
          <p:cNvSpPr/>
          <p:nvPr/>
        </p:nvSpPr>
        <p:spPr>
          <a:xfrm>
            <a:off x="1902394" y="3540020"/>
            <a:ext cx="2093306" cy="221864"/>
          </a:xfrm>
          <a:prstGeom prst="rect">
            <a:avLst/>
          </a:prstGeom>
          <a:solidFill>
            <a:schemeClr val="accent1">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347A4567-7D3F-441D-8CAF-CB3A3D0D338F}"/>
              </a:ext>
            </a:extLst>
          </p:cNvPr>
          <p:cNvSpPr/>
          <p:nvPr/>
        </p:nvSpPr>
        <p:spPr>
          <a:xfrm>
            <a:off x="1902393" y="4227925"/>
            <a:ext cx="2654239" cy="230277"/>
          </a:xfrm>
          <a:prstGeom prst="rect">
            <a:avLst/>
          </a:prstGeom>
          <a:solidFill>
            <a:schemeClr val="accent4">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26DAC42-EC99-4E0E-882B-8BF99755A847}"/>
              </a:ext>
            </a:extLst>
          </p:cNvPr>
          <p:cNvSpPr txBox="1"/>
          <p:nvPr/>
        </p:nvSpPr>
        <p:spPr>
          <a:xfrm>
            <a:off x="1795868" y="2519211"/>
            <a:ext cx="3570208" cy="1938992"/>
          </a:xfrm>
          <a:prstGeom prst="rect">
            <a:avLst/>
          </a:prstGeom>
          <a:noFill/>
        </p:spPr>
        <p:txBody>
          <a:bodyPr wrap="none" rtlCol="0">
            <a:spAutoFit/>
          </a:bodyPr>
          <a:lstStyle/>
          <a:p>
            <a:r>
              <a:rPr kumimoji="1" lang="ja-JP" altLang="en-US" sz="2400" dirty="0">
                <a:latin typeface="HG創英角ｺﾞｼｯｸUB" panose="020B0909000000000000" pitchFamily="49" charset="-128"/>
                <a:ea typeface="HG創英角ｺﾞｼｯｸUB" panose="020B0909000000000000" pitchFamily="49" charset="-128"/>
              </a:rPr>
              <a:t>環境にも、オサイフにも</a:t>
            </a:r>
            <a:endParaRPr kumimoji="1" lang="en-US" altLang="ja-JP" sz="2400" dirty="0">
              <a:latin typeface="HG創英角ｺﾞｼｯｸUB" panose="020B0909000000000000" pitchFamily="49" charset="-128"/>
              <a:ea typeface="HG創英角ｺﾞｼｯｸUB" panose="020B0909000000000000" pitchFamily="49" charset="-128"/>
            </a:endParaRPr>
          </a:p>
          <a:p>
            <a:endParaRPr kumimoji="1" lang="en-US" altLang="ja-JP" sz="2400" dirty="0">
              <a:latin typeface="HG創英角ｺﾞｼｯｸUB" panose="020B0909000000000000" pitchFamily="49" charset="-128"/>
              <a:ea typeface="HG創英角ｺﾞｼｯｸUB" panose="020B0909000000000000" pitchFamily="49" charset="-128"/>
            </a:endParaRPr>
          </a:p>
          <a:p>
            <a:r>
              <a:rPr kumimoji="1" lang="ja-JP" altLang="en-US" sz="2400" dirty="0">
                <a:latin typeface="HG創英角ｺﾞｼｯｸUB" panose="020B0909000000000000" pitchFamily="49" charset="-128"/>
                <a:ea typeface="HG創英角ｺﾞｼｯｸUB" panose="020B0909000000000000" pitchFamily="49" charset="-128"/>
              </a:rPr>
              <a:t>やさしい生活を</a:t>
            </a:r>
            <a:endParaRPr kumimoji="1" lang="en-US" altLang="ja-JP" sz="2400" dirty="0">
              <a:latin typeface="HG創英角ｺﾞｼｯｸUB" panose="020B0909000000000000" pitchFamily="49" charset="-128"/>
              <a:ea typeface="HG創英角ｺﾞｼｯｸUB" panose="020B0909000000000000" pitchFamily="49" charset="-128"/>
            </a:endParaRPr>
          </a:p>
          <a:p>
            <a:endParaRPr kumimoji="1" lang="en-US" altLang="ja-JP" sz="2400" dirty="0">
              <a:latin typeface="HG創英角ｺﾞｼｯｸUB" panose="020B0909000000000000" pitchFamily="49" charset="-128"/>
              <a:ea typeface="HG創英角ｺﾞｼｯｸUB" panose="020B0909000000000000" pitchFamily="49" charset="-128"/>
            </a:endParaRPr>
          </a:p>
          <a:p>
            <a:r>
              <a:rPr kumimoji="1" lang="ja-JP" altLang="en-US" sz="2400" dirty="0">
                <a:latin typeface="HG創英角ｺﾞｼｯｸUB" panose="020B0909000000000000" pitchFamily="49" charset="-128"/>
                <a:ea typeface="HG創英角ｺﾞｼｯｸUB" panose="020B0909000000000000" pitchFamily="49" charset="-128"/>
              </a:rPr>
              <a:t>はじめてみませんか</a:t>
            </a:r>
            <a:endParaRPr kumimoji="1" lang="ja-JP" altLang="en-US" dirty="0">
              <a:latin typeface="HG創英角ｺﾞｼｯｸUB" panose="020B0909000000000000" pitchFamily="49" charset="-128"/>
              <a:ea typeface="HG創英角ｺﾞｼｯｸUB" panose="020B0909000000000000" pitchFamily="49" charset="-128"/>
            </a:endParaRPr>
          </a:p>
        </p:txBody>
      </p:sp>
      <p:sp>
        <p:nvSpPr>
          <p:cNvPr id="44" name="正方形/長方形 43">
            <a:extLst>
              <a:ext uri="{FF2B5EF4-FFF2-40B4-BE49-F238E27FC236}">
                <a16:creationId xmlns:a16="http://schemas.microsoft.com/office/drawing/2014/main" id="{2DDC5DC2-5AFB-4EDB-AECC-674227534899}"/>
              </a:ext>
            </a:extLst>
          </p:cNvPr>
          <p:cNvSpPr/>
          <p:nvPr/>
        </p:nvSpPr>
        <p:spPr>
          <a:xfrm>
            <a:off x="3732615" y="6671002"/>
            <a:ext cx="2974842" cy="64633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9E93CB37-488E-46ED-9B25-DDC50DD4F046}"/>
              </a:ext>
            </a:extLst>
          </p:cNvPr>
          <p:cNvSpPr txBox="1"/>
          <p:nvPr/>
        </p:nvSpPr>
        <p:spPr>
          <a:xfrm>
            <a:off x="4012572" y="6640223"/>
            <a:ext cx="2392001" cy="646331"/>
          </a:xfrm>
          <a:prstGeom prst="rect">
            <a:avLst/>
          </a:prstGeom>
          <a:noFill/>
        </p:spPr>
        <p:txBody>
          <a:bodyPr wrap="none" rtlCol="0">
            <a:spAutoFit/>
          </a:bodyPr>
          <a:lstStyle/>
          <a:p>
            <a:r>
              <a:rPr kumimoji="1" lang="ja-JP" altLang="en-US" dirty="0">
                <a:solidFill>
                  <a:schemeClr val="bg1"/>
                </a:solidFill>
                <a:latin typeface="HG丸ｺﾞｼｯｸM-PRO" panose="020F0600000000000000" pitchFamily="50" charset="-128"/>
                <a:ea typeface="HG丸ｺﾞｼｯｸM-PRO" panose="020F0600000000000000" pitchFamily="50" charset="-128"/>
              </a:rPr>
              <a:t>家庭用エネルギー</a:t>
            </a:r>
            <a:endParaRPr kumimoji="1" lang="en-US" altLang="ja-JP"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bg1"/>
                </a:solidFill>
                <a:latin typeface="HG丸ｺﾞｼｯｸM-PRO" panose="020F0600000000000000" pitchFamily="50" charset="-128"/>
                <a:ea typeface="HG丸ｺﾞｼｯｸM-PRO" panose="020F0600000000000000" pitchFamily="50" charset="-128"/>
              </a:rPr>
              <a:t>管理</a:t>
            </a:r>
            <a:r>
              <a:rPr kumimoji="1" lang="ja-JP" altLang="en-US" sz="1600" dirty="0">
                <a:solidFill>
                  <a:schemeClr val="bg1"/>
                </a:solidFill>
                <a:latin typeface="HG丸ｺﾞｼｯｸM-PRO" panose="020F0600000000000000" pitchFamily="50" charset="-128"/>
                <a:ea typeface="HG丸ｺﾞｼｯｸM-PRO" panose="020F0600000000000000" pitchFamily="50" charset="-128"/>
              </a:rPr>
              <a:t>システム</a:t>
            </a:r>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a:t>
            </a:r>
            <a:r>
              <a:rPr kumimoji="1" lang="en-US" altLang="ja-JP" sz="1400" dirty="0">
                <a:solidFill>
                  <a:schemeClr val="bg1"/>
                </a:solidFill>
                <a:latin typeface="HG丸ｺﾞｼｯｸM-PRO" panose="020F0600000000000000" pitchFamily="50" charset="-128"/>
                <a:ea typeface="HG丸ｺﾞｼｯｸM-PRO" panose="020F0600000000000000" pitchFamily="50" charset="-128"/>
              </a:rPr>
              <a:t>HEMS</a:t>
            </a:r>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sp>
        <p:nvSpPr>
          <p:cNvPr id="46" name="正方形/長方形 45">
            <a:extLst>
              <a:ext uri="{FF2B5EF4-FFF2-40B4-BE49-F238E27FC236}">
                <a16:creationId xmlns:a16="http://schemas.microsoft.com/office/drawing/2014/main" id="{18C7AFAC-550A-4EB7-BA78-81AF8BE6EDD3}"/>
              </a:ext>
            </a:extLst>
          </p:cNvPr>
          <p:cNvSpPr/>
          <p:nvPr/>
        </p:nvSpPr>
        <p:spPr>
          <a:xfrm>
            <a:off x="380091" y="6675325"/>
            <a:ext cx="2974842" cy="64633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A0F27235-3B63-4ECE-A6C3-515D4E266046}"/>
              </a:ext>
            </a:extLst>
          </p:cNvPr>
          <p:cNvSpPr/>
          <p:nvPr/>
        </p:nvSpPr>
        <p:spPr>
          <a:xfrm>
            <a:off x="3732615" y="7542124"/>
            <a:ext cx="2974842" cy="64633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ABB58B6F-F2C9-487D-A3B0-B4D6E3AE6E87}"/>
              </a:ext>
            </a:extLst>
          </p:cNvPr>
          <p:cNvSpPr txBox="1"/>
          <p:nvPr/>
        </p:nvSpPr>
        <p:spPr>
          <a:xfrm>
            <a:off x="3901161" y="7547827"/>
            <a:ext cx="2954655" cy="584775"/>
          </a:xfrm>
          <a:prstGeom prst="rect">
            <a:avLst/>
          </a:prstGeom>
          <a:noFill/>
        </p:spPr>
        <p:txBody>
          <a:bodyPr wrap="none" rtlCol="0">
            <a:spAutoFit/>
          </a:bodyPr>
          <a:lstStyle/>
          <a:p>
            <a:r>
              <a:rPr kumimoji="1" lang="ja-JP" altLang="en-US" dirty="0">
                <a:solidFill>
                  <a:schemeClr val="bg1"/>
                </a:solidFill>
                <a:latin typeface="HG丸ｺﾞｼｯｸM-PRO" panose="020F0600000000000000" pitchFamily="50" charset="-128"/>
                <a:ea typeface="HG丸ｺﾞｼｯｸM-PRO" panose="020F0600000000000000" pitchFamily="50" charset="-128"/>
              </a:rPr>
              <a:t>住宅用太陽熱利用</a:t>
            </a:r>
            <a:r>
              <a:rPr kumimoji="1" lang="ja-JP" altLang="en-US" sz="1600" dirty="0">
                <a:solidFill>
                  <a:schemeClr val="bg1"/>
                </a:solidFill>
                <a:latin typeface="HG丸ｺﾞｼｯｸM-PRO" panose="020F0600000000000000" pitchFamily="50" charset="-128"/>
                <a:ea typeface="HG丸ｺﾞｼｯｸM-PRO" panose="020F0600000000000000" pitchFamily="50" charset="-128"/>
              </a:rPr>
              <a:t>システム</a:t>
            </a:r>
            <a:endParaRPr kumimoji="1" lang="en-US" altLang="ja-JP"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（強制循環型、自然循環型）</a:t>
            </a:r>
          </a:p>
        </p:txBody>
      </p:sp>
      <p:sp>
        <p:nvSpPr>
          <p:cNvPr id="49" name="正方形/長方形 48">
            <a:extLst>
              <a:ext uri="{FF2B5EF4-FFF2-40B4-BE49-F238E27FC236}">
                <a16:creationId xmlns:a16="http://schemas.microsoft.com/office/drawing/2014/main" id="{FACC1E76-B8AC-49E5-80A9-1C605E1128AC}"/>
              </a:ext>
            </a:extLst>
          </p:cNvPr>
          <p:cNvSpPr/>
          <p:nvPr/>
        </p:nvSpPr>
        <p:spPr>
          <a:xfrm>
            <a:off x="367204" y="7542975"/>
            <a:ext cx="2974842" cy="64633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5F8A33D2-A672-4959-917D-8F8F2D88E90C}"/>
              </a:ext>
            </a:extLst>
          </p:cNvPr>
          <p:cNvSpPr txBox="1"/>
          <p:nvPr/>
        </p:nvSpPr>
        <p:spPr>
          <a:xfrm>
            <a:off x="675388" y="6675325"/>
            <a:ext cx="2492990" cy="646331"/>
          </a:xfrm>
          <a:prstGeom prst="rect">
            <a:avLst/>
          </a:prstGeom>
          <a:noFill/>
        </p:spPr>
        <p:txBody>
          <a:bodyPr wrap="none" rtlCol="0">
            <a:spAutoFit/>
          </a:bodyPr>
          <a:lstStyle/>
          <a:p>
            <a:r>
              <a:rPr kumimoji="1" lang="ja-JP" altLang="en-US" dirty="0">
                <a:solidFill>
                  <a:schemeClr val="bg1"/>
                </a:solidFill>
                <a:latin typeface="HG丸ｺﾞｼｯｸM-PRO" panose="020F0600000000000000" pitchFamily="50" charset="-128"/>
                <a:ea typeface="HG丸ｺﾞｼｯｸM-PRO" panose="020F0600000000000000" pitchFamily="50" charset="-128"/>
              </a:rPr>
              <a:t>定置用リチウムイオン</a:t>
            </a:r>
            <a:endParaRPr kumimoji="1" lang="en-US" altLang="ja-JP"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bg1"/>
                </a:solidFill>
                <a:latin typeface="HG丸ｺﾞｼｯｸM-PRO" panose="020F0600000000000000" pitchFamily="50" charset="-128"/>
                <a:ea typeface="HG丸ｺﾞｼｯｸM-PRO" panose="020F0600000000000000" pitchFamily="50" charset="-128"/>
              </a:rPr>
              <a:t>蓄電</a:t>
            </a:r>
            <a:r>
              <a:rPr kumimoji="1" lang="ja-JP" altLang="en-US" sz="1600" dirty="0">
                <a:solidFill>
                  <a:schemeClr val="bg1"/>
                </a:solidFill>
                <a:latin typeface="HG丸ｺﾞｼｯｸM-PRO" panose="020F0600000000000000" pitchFamily="50" charset="-128"/>
                <a:ea typeface="HG丸ｺﾞｼｯｸM-PRO" panose="020F0600000000000000" pitchFamily="50" charset="-128"/>
              </a:rPr>
              <a:t>システム</a:t>
            </a:r>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（蓄電池）</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sp>
        <p:nvSpPr>
          <p:cNvPr id="52" name="テキスト ボックス 51">
            <a:extLst>
              <a:ext uri="{FF2B5EF4-FFF2-40B4-BE49-F238E27FC236}">
                <a16:creationId xmlns:a16="http://schemas.microsoft.com/office/drawing/2014/main" id="{F3E07304-DF7F-4B61-867F-4A42EE71B6DC}"/>
              </a:ext>
            </a:extLst>
          </p:cNvPr>
          <p:cNvSpPr txBox="1"/>
          <p:nvPr/>
        </p:nvSpPr>
        <p:spPr>
          <a:xfrm>
            <a:off x="675388" y="7542975"/>
            <a:ext cx="2723823" cy="584775"/>
          </a:xfrm>
          <a:prstGeom prst="rect">
            <a:avLst/>
          </a:prstGeom>
          <a:noFill/>
        </p:spPr>
        <p:txBody>
          <a:bodyPr wrap="none" rtlCol="0">
            <a:spAutoFit/>
          </a:bodyPr>
          <a:lstStyle/>
          <a:p>
            <a:r>
              <a:rPr kumimoji="1" lang="ja-JP" altLang="en-US" dirty="0">
                <a:solidFill>
                  <a:schemeClr val="bg1"/>
                </a:solidFill>
                <a:latin typeface="HG丸ｺﾞｼｯｸM-PRO" panose="020F0600000000000000" pitchFamily="50" charset="-128"/>
                <a:ea typeface="HG丸ｺﾞｼｯｸM-PRO" panose="020F0600000000000000" pitchFamily="50" charset="-128"/>
              </a:rPr>
              <a:t>電気自動車等充給電設備</a:t>
            </a:r>
            <a:endParaRPr kumimoji="1" lang="en-US" altLang="ja-JP"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a:t>
            </a:r>
            <a:r>
              <a:rPr kumimoji="1" lang="en-US" altLang="ja-JP" sz="1400" dirty="0">
                <a:solidFill>
                  <a:schemeClr val="bg1"/>
                </a:solidFill>
                <a:latin typeface="HG丸ｺﾞｼｯｸM-PRO" panose="020F0600000000000000" pitchFamily="50" charset="-128"/>
                <a:ea typeface="HG丸ｺﾞｼｯｸM-PRO" panose="020F0600000000000000" pitchFamily="50" charset="-128"/>
              </a:rPr>
              <a:t>V2H</a:t>
            </a:r>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sp>
        <p:nvSpPr>
          <p:cNvPr id="53" name="星: 5 pt 52">
            <a:extLst>
              <a:ext uri="{FF2B5EF4-FFF2-40B4-BE49-F238E27FC236}">
                <a16:creationId xmlns:a16="http://schemas.microsoft.com/office/drawing/2014/main" id="{BA50D9E2-7E07-4CFE-93A5-44894B99D7C4}"/>
              </a:ext>
            </a:extLst>
          </p:cNvPr>
          <p:cNvSpPr/>
          <p:nvPr/>
        </p:nvSpPr>
        <p:spPr>
          <a:xfrm rot="20353655">
            <a:off x="1106502" y="980992"/>
            <a:ext cx="462013" cy="443835"/>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星: 5 pt 53">
            <a:extLst>
              <a:ext uri="{FF2B5EF4-FFF2-40B4-BE49-F238E27FC236}">
                <a16:creationId xmlns:a16="http://schemas.microsoft.com/office/drawing/2014/main" id="{40252017-2DF2-43B0-B777-6832A69C6C59}"/>
              </a:ext>
            </a:extLst>
          </p:cNvPr>
          <p:cNvSpPr/>
          <p:nvPr/>
        </p:nvSpPr>
        <p:spPr>
          <a:xfrm>
            <a:off x="4414838" y="1053124"/>
            <a:ext cx="244631" cy="287274"/>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星: 5 pt 54">
            <a:extLst>
              <a:ext uri="{FF2B5EF4-FFF2-40B4-BE49-F238E27FC236}">
                <a16:creationId xmlns:a16="http://schemas.microsoft.com/office/drawing/2014/main" id="{12534FD0-F679-4839-97E4-08F6F7B863B7}"/>
              </a:ext>
            </a:extLst>
          </p:cNvPr>
          <p:cNvSpPr/>
          <p:nvPr/>
        </p:nvSpPr>
        <p:spPr>
          <a:xfrm rot="1875842">
            <a:off x="3149062" y="315071"/>
            <a:ext cx="462013" cy="443835"/>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星: 5 pt 55">
            <a:extLst>
              <a:ext uri="{FF2B5EF4-FFF2-40B4-BE49-F238E27FC236}">
                <a16:creationId xmlns:a16="http://schemas.microsoft.com/office/drawing/2014/main" id="{C6FBBD50-BCB0-476D-BA6E-DAE2039166C4}"/>
              </a:ext>
            </a:extLst>
          </p:cNvPr>
          <p:cNvSpPr/>
          <p:nvPr/>
        </p:nvSpPr>
        <p:spPr>
          <a:xfrm rot="1924104">
            <a:off x="5231722" y="3226570"/>
            <a:ext cx="462013" cy="443835"/>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星: 5 pt 56">
            <a:extLst>
              <a:ext uri="{FF2B5EF4-FFF2-40B4-BE49-F238E27FC236}">
                <a16:creationId xmlns:a16="http://schemas.microsoft.com/office/drawing/2014/main" id="{5A5D1BAB-63EA-4996-A01A-2CB19009B2C3}"/>
              </a:ext>
            </a:extLst>
          </p:cNvPr>
          <p:cNvSpPr/>
          <p:nvPr/>
        </p:nvSpPr>
        <p:spPr>
          <a:xfrm rot="20365494">
            <a:off x="807414" y="3884503"/>
            <a:ext cx="678261" cy="589775"/>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星: 5 pt 57">
            <a:extLst>
              <a:ext uri="{FF2B5EF4-FFF2-40B4-BE49-F238E27FC236}">
                <a16:creationId xmlns:a16="http://schemas.microsoft.com/office/drawing/2014/main" id="{833DBD11-7339-4EC8-9F8B-4045F0D73F85}"/>
              </a:ext>
            </a:extLst>
          </p:cNvPr>
          <p:cNvSpPr/>
          <p:nvPr/>
        </p:nvSpPr>
        <p:spPr>
          <a:xfrm rot="19741096">
            <a:off x="6138887" y="5126255"/>
            <a:ext cx="244631" cy="287274"/>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星: 5 pt 58">
            <a:extLst>
              <a:ext uri="{FF2B5EF4-FFF2-40B4-BE49-F238E27FC236}">
                <a16:creationId xmlns:a16="http://schemas.microsoft.com/office/drawing/2014/main" id="{14A3D2AD-0851-4F5C-A720-5833EA957125}"/>
              </a:ext>
            </a:extLst>
          </p:cNvPr>
          <p:cNvSpPr/>
          <p:nvPr/>
        </p:nvSpPr>
        <p:spPr>
          <a:xfrm rot="19539026">
            <a:off x="1870519" y="8425331"/>
            <a:ext cx="462013" cy="443835"/>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星: 5 pt 59">
            <a:extLst>
              <a:ext uri="{FF2B5EF4-FFF2-40B4-BE49-F238E27FC236}">
                <a16:creationId xmlns:a16="http://schemas.microsoft.com/office/drawing/2014/main" id="{90769AB9-715B-4373-B51F-1B9542D3FFD5}"/>
              </a:ext>
            </a:extLst>
          </p:cNvPr>
          <p:cNvSpPr/>
          <p:nvPr/>
        </p:nvSpPr>
        <p:spPr>
          <a:xfrm rot="1924104">
            <a:off x="4742044" y="8539929"/>
            <a:ext cx="462013" cy="443835"/>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2B0D2333-5E92-4908-B4F8-FAD2E5BD891D}"/>
              </a:ext>
            </a:extLst>
          </p:cNvPr>
          <p:cNvSpPr/>
          <p:nvPr/>
        </p:nvSpPr>
        <p:spPr>
          <a:xfrm>
            <a:off x="393001" y="5762657"/>
            <a:ext cx="2974842" cy="64633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FA7BAE60-E4CA-4ABE-96D8-9495ED4B3AFD}"/>
              </a:ext>
            </a:extLst>
          </p:cNvPr>
          <p:cNvSpPr txBox="1"/>
          <p:nvPr/>
        </p:nvSpPr>
        <p:spPr>
          <a:xfrm>
            <a:off x="497212" y="5783355"/>
            <a:ext cx="3340979" cy="584775"/>
          </a:xfrm>
          <a:prstGeom prst="rect">
            <a:avLst/>
          </a:prstGeom>
          <a:noFill/>
        </p:spPr>
        <p:txBody>
          <a:bodyPr wrap="none" rtlCol="0">
            <a:spAutoFit/>
          </a:bodyPr>
          <a:lstStyle/>
          <a:p>
            <a:r>
              <a:rPr kumimoji="1" lang="ja-JP" altLang="en-US" dirty="0">
                <a:solidFill>
                  <a:schemeClr val="bg1"/>
                </a:solidFill>
                <a:latin typeface="HG丸ｺﾞｼｯｸM-PRO" panose="020F0600000000000000" pitchFamily="50" charset="-128"/>
                <a:ea typeface="HG丸ｺﾞｼｯｸM-PRO" panose="020F0600000000000000" pitchFamily="50" charset="-128"/>
              </a:rPr>
              <a:t>一体的導入</a:t>
            </a:r>
            <a:r>
              <a:rPr kumimoji="1" lang="ja-JP" altLang="en-US" sz="1200" dirty="0">
                <a:solidFill>
                  <a:schemeClr val="bg1"/>
                </a:solidFill>
                <a:latin typeface="HG丸ｺﾞｼｯｸM-PRO" panose="020F0600000000000000" pitchFamily="50" charset="-128"/>
                <a:ea typeface="HG丸ｺﾞｼｯｸM-PRO" panose="020F0600000000000000" pitchFamily="50" charset="-128"/>
              </a:rPr>
              <a:t>　</a:t>
            </a:r>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太陽光＋</a:t>
            </a:r>
            <a:r>
              <a:rPr kumimoji="1" lang="en-US" altLang="ja-JP" sz="1400" dirty="0">
                <a:solidFill>
                  <a:schemeClr val="bg1"/>
                </a:solidFill>
                <a:latin typeface="HG丸ｺﾞｼｯｸM-PRO" panose="020F0600000000000000" pitchFamily="50" charset="-128"/>
                <a:ea typeface="HG丸ｺﾞｼｯｸM-PRO" panose="020F0600000000000000" pitchFamily="50" charset="-128"/>
              </a:rPr>
              <a:t>HEMS</a:t>
            </a:r>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1200" dirty="0">
                <a:solidFill>
                  <a:schemeClr val="bg1"/>
                </a:solidFill>
                <a:latin typeface="HG丸ｺﾞｼｯｸM-PRO" panose="020F0600000000000000" pitchFamily="50" charset="-128"/>
                <a:ea typeface="HG丸ｺﾞｼｯｸM-PRO" panose="020F0600000000000000" pitchFamily="50" charset="-128"/>
              </a:rPr>
              <a:t>　　</a:t>
            </a:r>
            <a:endParaRPr kumimoji="1" lang="en-US" altLang="ja-JP" sz="1200"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　　　　蓄電池 </a:t>
            </a:r>
            <a:r>
              <a:rPr kumimoji="1" lang="en-US" altLang="ja-JP" sz="1400" dirty="0">
                <a:solidFill>
                  <a:schemeClr val="bg1"/>
                </a:solidFill>
                <a:latin typeface="HG丸ｺﾞｼｯｸM-PRO" panose="020F0600000000000000" pitchFamily="50" charset="-128"/>
                <a:ea typeface="HG丸ｺﾞｼｯｸM-PRO" panose="020F0600000000000000" pitchFamily="50" charset="-128"/>
              </a:rPr>
              <a:t>or V2H or ZEH</a:t>
            </a:r>
            <a:endParaRPr kumimoji="1" lang="ja-JP" altLang="en-US" sz="1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38" name="正方形/長方形 37">
            <a:extLst>
              <a:ext uri="{FF2B5EF4-FFF2-40B4-BE49-F238E27FC236}">
                <a16:creationId xmlns:a16="http://schemas.microsoft.com/office/drawing/2014/main" id="{5B3C0A07-F636-488D-BADE-09B5C19FA5B9}"/>
              </a:ext>
            </a:extLst>
          </p:cNvPr>
          <p:cNvSpPr/>
          <p:nvPr/>
        </p:nvSpPr>
        <p:spPr>
          <a:xfrm>
            <a:off x="3726599" y="5767687"/>
            <a:ext cx="2974842" cy="64633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2CB46707-BB39-4FDD-A465-53C7A0DE560F}"/>
              </a:ext>
            </a:extLst>
          </p:cNvPr>
          <p:cNvSpPr txBox="1"/>
          <p:nvPr/>
        </p:nvSpPr>
        <p:spPr>
          <a:xfrm>
            <a:off x="4042462" y="5798464"/>
            <a:ext cx="2723823" cy="584775"/>
          </a:xfrm>
          <a:prstGeom prst="rect">
            <a:avLst/>
          </a:prstGeom>
          <a:noFill/>
        </p:spPr>
        <p:txBody>
          <a:bodyPr wrap="none" rtlCol="0">
            <a:spAutoFit/>
          </a:bodyPr>
          <a:lstStyle/>
          <a:p>
            <a:r>
              <a:rPr kumimoji="1" lang="ja-JP" altLang="en-US" dirty="0">
                <a:solidFill>
                  <a:schemeClr val="bg1"/>
                </a:solidFill>
                <a:latin typeface="HG丸ｺﾞｼｯｸM-PRO" panose="020F0600000000000000" pitchFamily="50" charset="-128"/>
                <a:ea typeface="HG丸ｺﾞｼｯｸM-PRO" panose="020F0600000000000000" pitchFamily="50" charset="-128"/>
              </a:rPr>
              <a:t>家庭用燃料電池</a:t>
            </a:r>
            <a:r>
              <a:rPr kumimoji="1" lang="ja-JP" altLang="en-US" sz="1600" dirty="0">
                <a:solidFill>
                  <a:schemeClr val="bg1"/>
                </a:solidFill>
                <a:latin typeface="HG丸ｺﾞｼｯｸM-PRO" panose="020F0600000000000000" pitchFamily="50" charset="-128"/>
                <a:ea typeface="HG丸ｺﾞｼｯｸM-PRO" panose="020F0600000000000000" pitchFamily="50" charset="-128"/>
              </a:rPr>
              <a:t>システム</a:t>
            </a:r>
            <a:endParaRPr kumimoji="1" lang="en-US" altLang="ja-JP"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（エネファーム）</a:t>
            </a:r>
          </a:p>
        </p:txBody>
      </p:sp>
      <p:sp>
        <p:nvSpPr>
          <p:cNvPr id="5" name="テキスト ボックス 4">
            <a:extLst>
              <a:ext uri="{FF2B5EF4-FFF2-40B4-BE49-F238E27FC236}">
                <a16:creationId xmlns:a16="http://schemas.microsoft.com/office/drawing/2014/main" id="{D3B717E7-9C81-4B08-9E80-197089285ED7}"/>
              </a:ext>
            </a:extLst>
          </p:cNvPr>
          <p:cNvSpPr txBox="1"/>
          <p:nvPr/>
        </p:nvSpPr>
        <p:spPr>
          <a:xfrm>
            <a:off x="79447" y="5081107"/>
            <a:ext cx="3647152" cy="369332"/>
          </a:xfrm>
          <a:prstGeom prst="rect">
            <a:avLst/>
          </a:prstGeom>
          <a:noFill/>
        </p:spPr>
        <p:txBody>
          <a:bodyPr wrap="none" rtlCol="0">
            <a:spAutoFit/>
          </a:bodyPr>
          <a:lstStyle/>
          <a:p>
            <a:r>
              <a:rPr kumimoji="1" lang="ja-JP" altLang="en-US" dirty="0">
                <a:solidFill>
                  <a:srgbClr val="002060"/>
                </a:solidFill>
                <a:latin typeface="HG丸ｺﾞｼｯｸM-PRO" panose="020F0600000000000000" pitchFamily="50" charset="-128"/>
                <a:ea typeface="HG丸ｺﾞｼｯｸM-PRO" panose="020F0600000000000000" pitchFamily="50" charset="-128"/>
              </a:rPr>
              <a:t>◆　補助対象金額・補助対象設備</a:t>
            </a:r>
          </a:p>
        </p:txBody>
      </p:sp>
      <p:sp>
        <p:nvSpPr>
          <p:cNvPr id="2" name="楕円 1">
            <a:extLst>
              <a:ext uri="{FF2B5EF4-FFF2-40B4-BE49-F238E27FC236}">
                <a16:creationId xmlns:a16="http://schemas.microsoft.com/office/drawing/2014/main" id="{AEED32A6-4C90-4859-B23F-2F92AA3C897F}"/>
              </a:ext>
            </a:extLst>
          </p:cNvPr>
          <p:cNvSpPr/>
          <p:nvPr/>
        </p:nvSpPr>
        <p:spPr>
          <a:xfrm>
            <a:off x="3380069" y="5479018"/>
            <a:ext cx="583405" cy="5847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0CDDFDF9-C280-4D14-9923-896BACEF63AC}"/>
              </a:ext>
            </a:extLst>
          </p:cNvPr>
          <p:cNvSpPr txBox="1"/>
          <p:nvPr/>
        </p:nvSpPr>
        <p:spPr>
          <a:xfrm>
            <a:off x="3453910" y="5778018"/>
            <a:ext cx="466794" cy="261610"/>
          </a:xfrm>
          <a:prstGeom prst="rect">
            <a:avLst/>
          </a:prstGeom>
          <a:noFill/>
        </p:spPr>
        <p:txBody>
          <a:bodyPr wrap="non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万円</a:t>
            </a:r>
          </a:p>
        </p:txBody>
      </p:sp>
      <p:sp>
        <p:nvSpPr>
          <p:cNvPr id="8" name="テキスト ボックス 7">
            <a:extLst>
              <a:ext uri="{FF2B5EF4-FFF2-40B4-BE49-F238E27FC236}">
                <a16:creationId xmlns:a16="http://schemas.microsoft.com/office/drawing/2014/main" id="{FC83967A-BA6C-402A-8FD7-C92B690E7A5D}"/>
              </a:ext>
            </a:extLst>
          </p:cNvPr>
          <p:cNvSpPr txBox="1"/>
          <p:nvPr/>
        </p:nvSpPr>
        <p:spPr>
          <a:xfrm>
            <a:off x="3461585" y="5486649"/>
            <a:ext cx="415498" cy="369332"/>
          </a:xfrm>
          <a:prstGeom prst="rect">
            <a:avLst/>
          </a:prstGeom>
          <a:noFill/>
        </p:spPr>
        <p:txBody>
          <a:bodyPr wrap="none" rtlCol="0">
            <a:spAutoFit/>
          </a:bodyPr>
          <a:lstStyle/>
          <a:p>
            <a:r>
              <a:rPr kumimoji="1" lang="ja-JP" altLang="en-US" dirty="0">
                <a:solidFill>
                  <a:srgbClr val="FF0000"/>
                </a:solidFill>
                <a:latin typeface="HG丸ｺﾞｼｯｸM-PRO" panose="020F0600000000000000" pitchFamily="50" charset="-128"/>
                <a:ea typeface="HG丸ｺﾞｼｯｸM-PRO" panose="020F0600000000000000" pitchFamily="50" charset="-128"/>
              </a:rPr>
              <a:t>５</a:t>
            </a:r>
          </a:p>
        </p:txBody>
      </p:sp>
      <p:sp>
        <p:nvSpPr>
          <p:cNvPr id="64" name="楕円 63">
            <a:extLst>
              <a:ext uri="{FF2B5EF4-FFF2-40B4-BE49-F238E27FC236}">
                <a16:creationId xmlns:a16="http://schemas.microsoft.com/office/drawing/2014/main" id="{59A11621-A82F-4423-AC05-CF44556BF05C}"/>
              </a:ext>
            </a:extLst>
          </p:cNvPr>
          <p:cNvSpPr/>
          <p:nvPr/>
        </p:nvSpPr>
        <p:spPr>
          <a:xfrm>
            <a:off x="76253" y="5457364"/>
            <a:ext cx="583405" cy="5847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3F95EB0E-64AD-4D8F-A296-94F7B9A00D29}"/>
              </a:ext>
            </a:extLst>
          </p:cNvPr>
          <p:cNvSpPr txBox="1"/>
          <p:nvPr/>
        </p:nvSpPr>
        <p:spPr>
          <a:xfrm>
            <a:off x="161423" y="5437120"/>
            <a:ext cx="466794" cy="261610"/>
          </a:xfrm>
          <a:prstGeom prst="rect">
            <a:avLst/>
          </a:prstGeom>
          <a:noFill/>
        </p:spPr>
        <p:txBody>
          <a:bodyPr wrap="none"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最大</a:t>
            </a:r>
            <a:endParaRPr kumimoji="1" lang="en-US" altLang="ja-JP" sz="1050" dirty="0">
              <a:latin typeface="HG丸ｺﾞｼｯｸM-PRO" panose="020F0600000000000000" pitchFamily="50" charset="-128"/>
              <a:ea typeface="HG丸ｺﾞｼｯｸM-PRO" panose="020F0600000000000000" pitchFamily="50" charset="-128"/>
            </a:endParaRPr>
          </a:p>
        </p:txBody>
      </p:sp>
      <p:sp>
        <p:nvSpPr>
          <p:cNvPr id="66" name="テキスト ボックス 65">
            <a:extLst>
              <a:ext uri="{FF2B5EF4-FFF2-40B4-BE49-F238E27FC236}">
                <a16:creationId xmlns:a16="http://schemas.microsoft.com/office/drawing/2014/main" id="{A04145D8-08C4-4728-A7BA-96CEB98F8752}"/>
              </a:ext>
            </a:extLst>
          </p:cNvPr>
          <p:cNvSpPr txBox="1"/>
          <p:nvPr/>
        </p:nvSpPr>
        <p:spPr>
          <a:xfrm>
            <a:off x="157358" y="5784508"/>
            <a:ext cx="466794" cy="261610"/>
          </a:xfrm>
          <a:prstGeom prst="rect">
            <a:avLst/>
          </a:prstGeom>
          <a:noFill/>
        </p:spPr>
        <p:txBody>
          <a:bodyPr wrap="non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万円</a:t>
            </a:r>
          </a:p>
        </p:txBody>
      </p:sp>
      <p:sp>
        <p:nvSpPr>
          <p:cNvPr id="67" name="テキスト ボックス 66">
            <a:extLst>
              <a:ext uri="{FF2B5EF4-FFF2-40B4-BE49-F238E27FC236}">
                <a16:creationId xmlns:a16="http://schemas.microsoft.com/office/drawing/2014/main" id="{64B7F3D2-D56A-46F2-9DB7-A2B11625E427}"/>
              </a:ext>
            </a:extLst>
          </p:cNvPr>
          <p:cNvSpPr txBox="1"/>
          <p:nvPr/>
        </p:nvSpPr>
        <p:spPr>
          <a:xfrm>
            <a:off x="120193" y="5549697"/>
            <a:ext cx="527709" cy="369332"/>
          </a:xfrm>
          <a:prstGeom prst="rect">
            <a:avLst/>
          </a:prstGeom>
          <a:noFill/>
        </p:spPr>
        <p:txBody>
          <a:bodyPr wrap="none" rtlCol="0">
            <a:spAutoFit/>
          </a:bodyPr>
          <a:lstStyle/>
          <a:p>
            <a:r>
              <a:rPr kumimoji="1" lang="en-US" altLang="ja-JP" dirty="0">
                <a:solidFill>
                  <a:srgbClr val="FF0000"/>
                </a:solidFill>
                <a:latin typeface="HG丸ｺﾞｼｯｸM-PRO" panose="020F0600000000000000" pitchFamily="50" charset="-128"/>
                <a:ea typeface="HG丸ｺﾞｼｯｸM-PRO" panose="020F0600000000000000" pitchFamily="50" charset="-128"/>
              </a:rPr>
              <a:t>46</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p:txBody>
      </p:sp>
      <p:sp>
        <p:nvSpPr>
          <p:cNvPr id="72" name="楕円 71">
            <a:extLst>
              <a:ext uri="{FF2B5EF4-FFF2-40B4-BE49-F238E27FC236}">
                <a16:creationId xmlns:a16="http://schemas.microsoft.com/office/drawing/2014/main" id="{1EA5CC49-E5E4-4212-ADAA-3D1BB9A56A4A}"/>
              </a:ext>
            </a:extLst>
          </p:cNvPr>
          <p:cNvSpPr/>
          <p:nvPr/>
        </p:nvSpPr>
        <p:spPr>
          <a:xfrm>
            <a:off x="103736" y="6485562"/>
            <a:ext cx="583405" cy="5847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782F434C-7C90-4038-BA05-2B062F8B4B8B}"/>
              </a:ext>
            </a:extLst>
          </p:cNvPr>
          <p:cNvSpPr txBox="1"/>
          <p:nvPr/>
        </p:nvSpPr>
        <p:spPr>
          <a:xfrm>
            <a:off x="177577" y="6784562"/>
            <a:ext cx="466794" cy="261610"/>
          </a:xfrm>
          <a:prstGeom prst="rect">
            <a:avLst/>
          </a:prstGeom>
          <a:noFill/>
        </p:spPr>
        <p:txBody>
          <a:bodyPr wrap="non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万円</a:t>
            </a:r>
          </a:p>
        </p:txBody>
      </p:sp>
      <p:sp>
        <p:nvSpPr>
          <p:cNvPr id="74" name="テキスト ボックス 73">
            <a:extLst>
              <a:ext uri="{FF2B5EF4-FFF2-40B4-BE49-F238E27FC236}">
                <a16:creationId xmlns:a16="http://schemas.microsoft.com/office/drawing/2014/main" id="{037C1AE3-3F1B-4733-8895-DCF25A07A9D5}"/>
              </a:ext>
            </a:extLst>
          </p:cNvPr>
          <p:cNvSpPr txBox="1"/>
          <p:nvPr/>
        </p:nvSpPr>
        <p:spPr>
          <a:xfrm>
            <a:off x="137673" y="6493193"/>
            <a:ext cx="527709" cy="369332"/>
          </a:xfrm>
          <a:prstGeom prst="rect">
            <a:avLst/>
          </a:prstGeom>
          <a:noFill/>
        </p:spPr>
        <p:txBody>
          <a:bodyPr wrap="none" rtlCol="0">
            <a:spAutoFit/>
          </a:bodyPr>
          <a:lstStyle/>
          <a:p>
            <a:r>
              <a:rPr kumimoji="1" lang="en-US" altLang="ja-JP" dirty="0">
                <a:solidFill>
                  <a:srgbClr val="FF0000"/>
                </a:solidFill>
                <a:latin typeface="HG丸ｺﾞｼｯｸM-PRO" panose="020F0600000000000000" pitchFamily="50" charset="-128"/>
                <a:ea typeface="HG丸ｺﾞｼｯｸM-PRO" panose="020F0600000000000000" pitchFamily="50" charset="-128"/>
              </a:rPr>
              <a:t>40</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p:txBody>
      </p:sp>
      <p:sp>
        <p:nvSpPr>
          <p:cNvPr id="75" name="楕円 74">
            <a:extLst>
              <a:ext uri="{FF2B5EF4-FFF2-40B4-BE49-F238E27FC236}">
                <a16:creationId xmlns:a16="http://schemas.microsoft.com/office/drawing/2014/main" id="{6ABFB0F7-3D70-4784-A5C4-88BCFEA7BF25}"/>
              </a:ext>
            </a:extLst>
          </p:cNvPr>
          <p:cNvSpPr/>
          <p:nvPr/>
        </p:nvSpPr>
        <p:spPr>
          <a:xfrm>
            <a:off x="3366203" y="6481725"/>
            <a:ext cx="583405" cy="5847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51CDEFC6-311F-4053-A0F4-48FB4782D770}"/>
              </a:ext>
            </a:extLst>
          </p:cNvPr>
          <p:cNvSpPr txBox="1"/>
          <p:nvPr/>
        </p:nvSpPr>
        <p:spPr>
          <a:xfrm>
            <a:off x="3440044" y="6780725"/>
            <a:ext cx="466794" cy="261610"/>
          </a:xfrm>
          <a:prstGeom prst="rect">
            <a:avLst/>
          </a:prstGeom>
          <a:noFill/>
        </p:spPr>
        <p:txBody>
          <a:bodyPr wrap="none" rtlCol="0">
            <a:spAutoFit/>
          </a:bodyPr>
          <a:lstStyle/>
          <a:p>
            <a:r>
              <a:rPr kumimoji="1" lang="ja-JP" altLang="en-US" sz="1100" b="1" u="sng" dirty="0">
                <a:latin typeface="HG丸ｺﾞｼｯｸM-PRO" panose="020F0600000000000000" pitchFamily="50" charset="-128"/>
                <a:ea typeface="HG丸ｺﾞｼｯｸM-PRO" panose="020F0600000000000000" pitchFamily="50" charset="-128"/>
              </a:rPr>
              <a:t>千</a:t>
            </a:r>
            <a:r>
              <a:rPr kumimoji="1" lang="ja-JP" altLang="en-US" sz="1100" dirty="0">
                <a:latin typeface="HG丸ｺﾞｼｯｸM-PRO" panose="020F0600000000000000" pitchFamily="50" charset="-128"/>
                <a:ea typeface="HG丸ｺﾞｼｯｸM-PRO" panose="020F0600000000000000" pitchFamily="50" charset="-128"/>
              </a:rPr>
              <a:t>円</a:t>
            </a:r>
          </a:p>
        </p:txBody>
      </p:sp>
      <p:sp>
        <p:nvSpPr>
          <p:cNvPr id="77" name="テキスト ボックス 76">
            <a:extLst>
              <a:ext uri="{FF2B5EF4-FFF2-40B4-BE49-F238E27FC236}">
                <a16:creationId xmlns:a16="http://schemas.microsoft.com/office/drawing/2014/main" id="{85673DDC-4337-4A6C-96C4-454DBEA90CA1}"/>
              </a:ext>
            </a:extLst>
          </p:cNvPr>
          <p:cNvSpPr txBox="1"/>
          <p:nvPr/>
        </p:nvSpPr>
        <p:spPr>
          <a:xfrm>
            <a:off x="3447429" y="6489788"/>
            <a:ext cx="415498" cy="369332"/>
          </a:xfrm>
          <a:prstGeom prst="rect">
            <a:avLst/>
          </a:prstGeom>
          <a:noFill/>
        </p:spPr>
        <p:txBody>
          <a:bodyPr wrap="none" rtlCol="0">
            <a:spAutoFit/>
          </a:bodyPr>
          <a:lstStyle/>
          <a:p>
            <a:r>
              <a:rPr kumimoji="1" lang="ja-JP" altLang="en-US" dirty="0">
                <a:solidFill>
                  <a:srgbClr val="FF0000"/>
                </a:solidFill>
                <a:latin typeface="HG丸ｺﾞｼｯｸM-PRO" panose="020F0600000000000000" pitchFamily="50" charset="-128"/>
                <a:ea typeface="HG丸ｺﾞｼｯｸM-PRO" panose="020F0600000000000000" pitchFamily="50" charset="-128"/>
              </a:rPr>
              <a:t>８</a:t>
            </a:r>
          </a:p>
        </p:txBody>
      </p:sp>
      <p:sp>
        <p:nvSpPr>
          <p:cNvPr id="78" name="楕円 77">
            <a:extLst>
              <a:ext uri="{FF2B5EF4-FFF2-40B4-BE49-F238E27FC236}">
                <a16:creationId xmlns:a16="http://schemas.microsoft.com/office/drawing/2014/main" id="{DCA81DF6-B5F0-4FCB-B158-2C720AA696DA}"/>
              </a:ext>
            </a:extLst>
          </p:cNvPr>
          <p:cNvSpPr/>
          <p:nvPr/>
        </p:nvSpPr>
        <p:spPr>
          <a:xfrm>
            <a:off x="113742" y="7381962"/>
            <a:ext cx="583405" cy="5847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id="{5A4E6896-E938-4A43-860B-2CD3CD5C80CF}"/>
              </a:ext>
            </a:extLst>
          </p:cNvPr>
          <p:cNvSpPr txBox="1"/>
          <p:nvPr/>
        </p:nvSpPr>
        <p:spPr>
          <a:xfrm>
            <a:off x="187583" y="7680962"/>
            <a:ext cx="466794" cy="261610"/>
          </a:xfrm>
          <a:prstGeom prst="rect">
            <a:avLst/>
          </a:prstGeom>
          <a:noFill/>
        </p:spPr>
        <p:txBody>
          <a:bodyPr wrap="non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万円</a:t>
            </a:r>
          </a:p>
        </p:txBody>
      </p:sp>
      <p:sp>
        <p:nvSpPr>
          <p:cNvPr id="80" name="テキスト ボックス 79">
            <a:extLst>
              <a:ext uri="{FF2B5EF4-FFF2-40B4-BE49-F238E27FC236}">
                <a16:creationId xmlns:a16="http://schemas.microsoft.com/office/drawing/2014/main" id="{6CFCF19F-7BCA-4527-85D5-DF0FA7138124}"/>
              </a:ext>
            </a:extLst>
          </p:cNvPr>
          <p:cNvSpPr txBox="1"/>
          <p:nvPr/>
        </p:nvSpPr>
        <p:spPr>
          <a:xfrm>
            <a:off x="208597" y="7388491"/>
            <a:ext cx="415498" cy="369332"/>
          </a:xfrm>
          <a:prstGeom prst="rect">
            <a:avLst/>
          </a:prstGeom>
          <a:noFill/>
        </p:spPr>
        <p:txBody>
          <a:bodyPr wrap="none" rtlCol="0">
            <a:spAutoFit/>
          </a:bodyPr>
          <a:lstStyle/>
          <a:p>
            <a:r>
              <a:rPr kumimoji="1" lang="ja-JP" altLang="en-US" dirty="0">
                <a:solidFill>
                  <a:srgbClr val="FF0000"/>
                </a:solidFill>
                <a:latin typeface="HG丸ｺﾞｼｯｸM-PRO" panose="020F0600000000000000" pitchFamily="50" charset="-128"/>
                <a:ea typeface="HG丸ｺﾞｼｯｸM-PRO" panose="020F0600000000000000" pitchFamily="50" charset="-128"/>
              </a:rPr>
              <a:t>５</a:t>
            </a:r>
          </a:p>
        </p:txBody>
      </p:sp>
      <p:sp>
        <p:nvSpPr>
          <p:cNvPr id="81" name="楕円 80">
            <a:extLst>
              <a:ext uri="{FF2B5EF4-FFF2-40B4-BE49-F238E27FC236}">
                <a16:creationId xmlns:a16="http://schemas.microsoft.com/office/drawing/2014/main" id="{546F4FEB-B8E3-446D-986C-5D4FF4396239}"/>
              </a:ext>
            </a:extLst>
          </p:cNvPr>
          <p:cNvSpPr/>
          <p:nvPr/>
        </p:nvSpPr>
        <p:spPr>
          <a:xfrm>
            <a:off x="3354473" y="7380758"/>
            <a:ext cx="583405" cy="5847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5357797F-E0BF-4669-A4C3-FCB3B988112C}"/>
              </a:ext>
            </a:extLst>
          </p:cNvPr>
          <p:cNvSpPr txBox="1"/>
          <p:nvPr/>
        </p:nvSpPr>
        <p:spPr>
          <a:xfrm>
            <a:off x="3428314" y="7727258"/>
            <a:ext cx="466794" cy="261610"/>
          </a:xfrm>
          <a:prstGeom prst="rect">
            <a:avLst/>
          </a:prstGeom>
          <a:noFill/>
        </p:spPr>
        <p:txBody>
          <a:bodyPr wrap="non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万円</a:t>
            </a:r>
          </a:p>
        </p:txBody>
      </p:sp>
      <p:sp>
        <p:nvSpPr>
          <p:cNvPr id="85" name="テキスト ボックス 84">
            <a:extLst>
              <a:ext uri="{FF2B5EF4-FFF2-40B4-BE49-F238E27FC236}">
                <a16:creationId xmlns:a16="http://schemas.microsoft.com/office/drawing/2014/main" id="{C4F173D5-96DC-482A-BB4B-204BEA6D31ED}"/>
              </a:ext>
            </a:extLst>
          </p:cNvPr>
          <p:cNvSpPr txBox="1"/>
          <p:nvPr/>
        </p:nvSpPr>
        <p:spPr>
          <a:xfrm>
            <a:off x="3361235" y="7472635"/>
            <a:ext cx="527709" cy="369332"/>
          </a:xfrm>
          <a:prstGeom prst="rect">
            <a:avLst/>
          </a:prstGeom>
          <a:noFill/>
        </p:spPr>
        <p:txBody>
          <a:bodyPr wrap="none" rtlCol="0">
            <a:spAutoFit/>
          </a:bodyPr>
          <a:lstStyle/>
          <a:p>
            <a:r>
              <a:rPr kumimoji="1" lang="en-US" altLang="ja-JP" dirty="0">
                <a:solidFill>
                  <a:srgbClr val="FF0000"/>
                </a:solidFill>
                <a:latin typeface="HG丸ｺﾞｼｯｸM-PRO" panose="020F0600000000000000" pitchFamily="50" charset="-128"/>
                <a:ea typeface="HG丸ｺﾞｼｯｸM-PRO" panose="020F0600000000000000" pitchFamily="50" charset="-128"/>
              </a:rPr>
              <a:t>10</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p:txBody>
      </p:sp>
      <p:sp>
        <p:nvSpPr>
          <p:cNvPr id="86" name="テキスト ボックス 85">
            <a:extLst>
              <a:ext uri="{FF2B5EF4-FFF2-40B4-BE49-F238E27FC236}">
                <a16:creationId xmlns:a16="http://schemas.microsoft.com/office/drawing/2014/main" id="{533F703F-AC29-48EC-BF51-5039112C6DC7}"/>
              </a:ext>
            </a:extLst>
          </p:cNvPr>
          <p:cNvSpPr txBox="1"/>
          <p:nvPr/>
        </p:nvSpPr>
        <p:spPr>
          <a:xfrm>
            <a:off x="3412778" y="7356594"/>
            <a:ext cx="466794" cy="261610"/>
          </a:xfrm>
          <a:prstGeom prst="rect">
            <a:avLst/>
          </a:prstGeom>
          <a:noFill/>
        </p:spPr>
        <p:txBody>
          <a:bodyPr wrap="none"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最大</a:t>
            </a:r>
            <a:endParaRPr kumimoji="1" lang="en-US" altLang="ja-JP" sz="105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28283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CDDCFA1-D209-4D98-A74E-B30E94A7ED8D}"/>
              </a:ext>
            </a:extLst>
          </p:cNvPr>
          <p:cNvSpPr/>
          <p:nvPr/>
        </p:nvSpPr>
        <p:spPr>
          <a:xfrm>
            <a:off x="0" y="0"/>
            <a:ext cx="6857999" cy="990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40654891-B0C5-4234-AC88-B712D996B8AD}"/>
              </a:ext>
            </a:extLst>
          </p:cNvPr>
          <p:cNvSpPr txBox="1"/>
          <p:nvPr/>
        </p:nvSpPr>
        <p:spPr>
          <a:xfrm>
            <a:off x="1384196" y="7914110"/>
            <a:ext cx="2336254" cy="276999"/>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 ４７２－８６６６</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51" name="テキスト ボックス 50">
            <a:extLst>
              <a:ext uri="{FF2B5EF4-FFF2-40B4-BE49-F238E27FC236}">
                <a16:creationId xmlns:a16="http://schemas.microsoft.com/office/drawing/2014/main" id="{B5ACC38C-5CC7-4BE7-A30F-19A7FECC9266}"/>
              </a:ext>
            </a:extLst>
          </p:cNvPr>
          <p:cNvSpPr txBox="1"/>
          <p:nvPr/>
        </p:nvSpPr>
        <p:spPr>
          <a:xfrm>
            <a:off x="1453962" y="7025275"/>
            <a:ext cx="3725209"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お問合せ先</a:t>
            </a:r>
          </a:p>
        </p:txBody>
      </p:sp>
      <p:cxnSp>
        <p:nvCxnSpPr>
          <p:cNvPr id="7" name="直線コネクタ 6">
            <a:extLst>
              <a:ext uri="{FF2B5EF4-FFF2-40B4-BE49-F238E27FC236}">
                <a16:creationId xmlns:a16="http://schemas.microsoft.com/office/drawing/2014/main" id="{F27E58FC-2234-48EB-8113-CF05334605CC}"/>
              </a:ext>
            </a:extLst>
          </p:cNvPr>
          <p:cNvCxnSpPr/>
          <p:nvPr/>
        </p:nvCxnSpPr>
        <p:spPr>
          <a:xfrm>
            <a:off x="1141842" y="7432317"/>
            <a:ext cx="4700016" cy="7236"/>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B5BC6A78-B2CC-4ADB-B7C4-C3DD461FCE4D}"/>
              </a:ext>
            </a:extLst>
          </p:cNvPr>
          <p:cNvSpPr txBox="1"/>
          <p:nvPr/>
        </p:nvSpPr>
        <p:spPr>
          <a:xfrm>
            <a:off x="1384196" y="7536500"/>
            <a:ext cx="4457662"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知立市役所環境課ゼロカーボン推進係</a:t>
            </a:r>
          </a:p>
        </p:txBody>
      </p:sp>
      <p:sp>
        <p:nvSpPr>
          <p:cNvPr id="67" name="テキスト ボックス 66">
            <a:extLst>
              <a:ext uri="{FF2B5EF4-FFF2-40B4-BE49-F238E27FC236}">
                <a16:creationId xmlns:a16="http://schemas.microsoft.com/office/drawing/2014/main" id="{54647336-0949-4504-BB20-1856A8201298}"/>
              </a:ext>
            </a:extLst>
          </p:cNvPr>
          <p:cNvSpPr txBox="1"/>
          <p:nvPr/>
        </p:nvSpPr>
        <p:spPr>
          <a:xfrm>
            <a:off x="1384196" y="8199387"/>
            <a:ext cx="3115609" cy="338554"/>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知立市広見３丁目１番地</a:t>
            </a:r>
            <a:endParaRPr kumimoji="1" lang="en-US" altLang="ja-JP" sz="1600" dirty="0">
              <a:latin typeface="HG丸ｺﾞｼｯｸM-PRO" panose="020F0600000000000000" pitchFamily="50" charset="-128"/>
              <a:ea typeface="HG丸ｺﾞｼｯｸM-PRO" panose="020F0600000000000000" pitchFamily="50" charset="-128"/>
            </a:endParaRPr>
          </a:p>
        </p:txBody>
      </p:sp>
      <p:sp>
        <p:nvSpPr>
          <p:cNvPr id="68" name="テキスト ボックス 67">
            <a:extLst>
              <a:ext uri="{FF2B5EF4-FFF2-40B4-BE49-F238E27FC236}">
                <a16:creationId xmlns:a16="http://schemas.microsoft.com/office/drawing/2014/main" id="{A04F9E15-1831-41F3-98E5-220D1D82239A}"/>
              </a:ext>
            </a:extLst>
          </p:cNvPr>
          <p:cNvSpPr txBox="1"/>
          <p:nvPr/>
        </p:nvSpPr>
        <p:spPr>
          <a:xfrm>
            <a:off x="1384196" y="8518944"/>
            <a:ext cx="4357078" cy="584775"/>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電話　　</a:t>
            </a:r>
            <a:r>
              <a:rPr kumimoji="1" lang="en-US" altLang="ja-JP" sz="1600" dirty="0">
                <a:latin typeface="HG丸ｺﾞｼｯｸM-PRO" panose="020F0600000000000000" pitchFamily="50" charset="-128"/>
                <a:ea typeface="HG丸ｺﾞｼｯｸM-PRO" panose="020F0600000000000000" pitchFamily="50" charset="-128"/>
              </a:rPr>
              <a:t>0566</a:t>
            </a:r>
            <a:r>
              <a:rPr kumimoji="1" lang="ja-JP" altLang="en-US" sz="1600" dirty="0">
                <a:latin typeface="HG丸ｺﾞｼｯｸM-PRO" panose="020F0600000000000000" pitchFamily="50" charset="-128"/>
                <a:ea typeface="HG丸ｺﾞｼｯｸM-PRO" panose="020F0600000000000000" pitchFamily="50" charset="-128"/>
              </a:rPr>
              <a:t>－</a:t>
            </a:r>
            <a:r>
              <a:rPr kumimoji="1" lang="en-US" altLang="ja-JP" sz="1600" dirty="0">
                <a:latin typeface="HG丸ｺﾞｼｯｸM-PRO" panose="020F0600000000000000" pitchFamily="50" charset="-128"/>
                <a:ea typeface="HG丸ｺﾞｼｯｸM-PRO" panose="020F0600000000000000" pitchFamily="50" charset="-128"/>
              </a:rPr>
              <a:t>95</a:t>
            </a:r>
            <a:r>
              <a:rPr kumimoji="1" lang="ja-JP" altLang="en-US" sz="1600" dirty="0">
                <a:latin typeface="HG丸ｺﾞｼｯｸM-PRO" panose="020F0600000000000000" pitchFamily="50" charset="-128"/>
                <a:ea typeface="HG丸ｺﾞｼｯｸM-PRO" panose="020F0600000000000000" pitchFamily="50" charset="-128"/>
              </a:rPr>
              <a:t>－</a:t>
            </a:r>
            <a:r>
              <a:rPr kumimoji="1" lang="en-US" altLang="ja-JP" sz="1600" dirty="0">
                <a:latin typeface="HG丸ｺﾞｼｯｸM-PRO" panose="020F0600000000000000" pitchFamily="50" charset="-128"/>
                <a:ea typeface="HG丸ｺﾞｼｯｸM-PRO" panose="020F0600000000000000" pitchFamily="50" charset="-128"/>
              </a:rPr>
              <a:t>0154</a:t>
            </a:r>
            <a:r>
              <a:rPr kumimoji="1" lang="ja-JP" altLang="en-US" sz="1600" dirty="0">
                <a:latin typeface="HG丸ｺﾞｼｯｸM-PRO" panose="020F0600000000000000" pitchFamily="50" charset="-128"/>
                <a:ea typeface="HG丸ｺﾞｼｯｸM-PRO" panose="020F0600000000000000" pitchFamily="50" charset="-128"/>
              </a:rPr>
              <a:t>（直通）</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メール　</a:t>
            </a:r>
            <a:r>
              <a:rPr kumimoji="1" lang="en-US" altLang="ja-JP" sz="1600" dirty="0">
                <a:latin typeface="HG丸ｺﾞｼｯｸM-PRO" panose="020F0600000000000000" pitchFamily="50" charset="-128"/>
                <a:ea typeface="HG丸ｺﾞｼｯｸM-PRO" panose="020F0600000000000000" pitchFamily="50" charset="-128"/>
              </a:rPr>
              <a:t>kankyo@city.chiryu.lg.jp</a:t>
            </a:r>
          </a:p>
        </p:txBody>
      </p:sp>
      <p:cxnSp>
        <p:nvCxnSpPr>
          <p:cNvPr id="69" name="直線コネクタ 68">
            <a:extLst>
              <a:ext uri="{FF2B5EF4-FFF2-40B4-BE49-F238E27FC236}">
                <a16:creationId xmlns:a16="http://schemas.microsoft.com/office/drawing/2014/main" id="{7FE88478-CDBD-4059-A9AF-6E94CC654110}"/>
              </a:ext>
            </a:extLst>
          </p:cNvPr>
          <p:cNvCxnSpPr/>
          <p:nvPr/>
        </p:nvCxnSpPr>
        <p:spPr>
          <a:xfrm>
            <a:off x="1141842" y="9276208"/>
            <a:ext cx="4700016" cy="7236"/>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122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868DA3D9-8418-4F1A-AFE1-A556639C6C26}"/>
              </a:ext>
            </a:extLst>
          </p:cNvPr>
          <p:cNvGrpSpPr/>
          <p:nvPr/>
        </p:nvGrpSpPr>
        <p:grpSpPr>
          <a:xfrm>
            <a:off x="1" y="0"/>
            <a:ext cx="6857999" cy="9906000"/>
            <a:chOff x="5775176" y="502371"/>
            <a:chExt cx="6857999" cy="9906000"/>
          </a:xfrm>
        </p:grpSpPr>
        <p:sp>
          <p:nvSpPr>
            <p:cNvPr id="5" name="正方形/長方形 4">
              <a:extLst>
                <a:ext uri="{FF2B5EF4-FFF2-40B4-BE49-F238E27FC236}">
                  <a16:creationId xmlns:a16="http://schemas.microsoft.com/office/drawing/2014/main" id="{3CDDCFA1-D209-4D98-A74E-B30E94A7ED8D}"/>
                </a:ext>
              </a:extLst>
            </p:cNvPr>
            <p:cNvSpPr/>
            <p:nvPr/>
          </p:nvSpPr>
          <p:spPr>
            <a:xfrm>
              <a:off x="5775176" y="502371"/>
              <a:ext cx="6857999" cy="990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E3C301EB-9240-4306-9996-4E840A4787AC}"/>
                </a:ext>
              </a:extLst>
            </p:cNvPr>
            <p:cNvSpPr/>
            <p:nvPr/>
          </p:nvSpPr>
          <p:spPr>
            <a:xfrm>
              <a:off x="6040990" y="746921"/>
              <a:ext cx="6390167" cy="9399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テキスト ボックス 1">
            <a:extLst>
              <a:ext uri="{FF2B5EF4-FFF2-40B4-BE49-F238E27FC236}">
                <a16:creationId xmlns:a16="http://schemas.microsoft.com/office/drawing/2014/main" id="{1891E8C3-A322-43DA-85C2-69129ED3F5D4}"/>
              </a:ext>
            </a:extLst>
          </p:cNvPr>
          <p:cNvSpPr txBox="1"/>
          <p:nvPr/>
        </p:nvSpPr>
        <p:spPr>
          <a:xfrm>
            <a:off x="2945533" y="9567230"/>
            <a:ext cx="966931" cy="369332"/>
          </a:xfrm>
          <a:prstGeom prst="rect">
            <a:avLst/>
          </a:prstGeom>
          <a:noFill/>
        </p:spPr>
        <p:txBody>
          <a:bodyPr wrap="none" rtlCol="0">
            <a:spAutoFit/>
          </a:bodyPr>
          <a:lstStyle/>
          <a:p>
            <a:r>
              <a:rPr kumimoji="1" lang="en-US" altLang="ja-JP" sz="1200" dirty="0">
                <a:latin typeface="HG丸ｺﾞｼｯｸM-PRO" panose="020F0600000000000000" pitchFamily="50" charset="-128"/>
                <a:ea typeface="HG丸ｺﾞｼｯｸM-PRO" panose="020F0600000000000000" pitchFamily="50" charset="-128"/>
              </a:rPr>
              <a:t>Page</a:t>
            </a:r>
            <a:r>
              <a:rPr kumimoji="1" lang="en-US" altLang="ja-JP" dirty="0">
                <a:latin typeface="HG丸ｺﾞｼｯｸM-PRO" panose="020F0600000000000000" pitchFamily="50" charset="-128"/>
                <a:ea typeface="HG丸ｺﾞｼｯｸM-PRO" panose="020F0600000000000000" pitchFamily="50" charset="-128"/>
              </a:rPr>
              <a:t>.02</a:t>
            </a:r>
          </a:p>
        </p:txBody>
      </p:sp>
      <p:sp>
        <p:nvSpPr>
          <p:cNvPr id="3" name="テキスト ボックス 2">
            <a:extLst>
              <a:ext uri="{FF2B5EF4-FFF2-40B4-BE49-F238E27FC236}">
                <a16:creationId xmlns:a16="http://schemas.microsoft.com/office/drawing/2014/main" id="{36853101-7AD0-467F-B7F2-F0C836EC3296}"/>
              </a:ext>
            </a:extLst>
          </p:cNvPr>
          <p:cNvSpPr txBox="1"/>
          <p:nvPr/>
        </p:nvSpPr>
        <p:spPr>
          <a:xfrm>
            <a:off x="474390" y="779101"/>
            <a:ext cx="5909216" cy="830997"/>
          </a:xfrm>
          <a:prstGeom prst="rect">
            <a:avLst/>
          </a:prstGeom>
          <a:noFill/>
        </p:spPr>
        <p:txBody>
          <a:bodyPr wrap="square" rtlCol="0">
            <a:spAutoFit/>
          </a:bodyPr>
          <a:lstStyle/>
          <a:p>
            <a:r>
              <a:rPr kumimoji="1" lang="ja-JP" altLang="en-US" sz="1600" dirty="0"/>
              <a:t>　</a:t>
            </a:r>
            <a:r>
              <a:rPr kumimoji="1" lang="ja-JP" altLang="en-US" sz="1600" dirty="0">
                <a:latin typeface="HG丸ｺﾞｼｯｸM-PRO" panose="020F0600000000000000" pitchFamily="50" charset="-128"/>
                <a:ea typeface="HG丸ｺﾞｼｯｸM-PRO" panose="020F0600000000000000" pitchFamily="50" charset="-128"/>
              </a:rPr>
              <a:t>知立市は</a:t>
            </a:r>
            <a:r>
              <a:rPr kumimoji="1" lang="en-US" altLang="ja-JP" sz="1600" dirty="0">
                <a:latin typeface="HG丸ｺﾞｼｯｸM-PRO" panose="020F0600000000000000" pitchFamily="50" charset="-128"/>
                <a:ea typeface="HG丸ｺﾞｼｯｸM-PRO" panose="020F0600000000000000" pitchFamily="50" charset="-128"/>
              </a:rPr>
              <a:t>2022</a:t>
            </a:r>
            <a:r>
              <a:rPr kumimoji="1" lang="ja-JP" altLang="en-US" sz="1600" dirty="0">
                <a:latin typeface="HG丸ｺﾞｼｯｸM-PRO" panose="020F0600000000000000" pitchFamily="50" charset="-128"/>
                <a:ea typeface="HG丸ｺﾞｼｯｸM-PRO" panose="020F0600000000000000" pitchFamily="50" charset="-128"/>
              </a:rPr>
              <a:t>年</a:t>
            </a:r>
            <a:r>
              <a:rPr kumimoji="1" lang="en-US" altLang="ja-JP" sz="1600" dirty="0">
                <a:latin typeface="HG丸ｺﾞｼｯｸM-PRO" panose="020F0600000000000000" pitchFamily="50" charset="-128"/>
                <a:ea typeface="HG丸ｺﾞｼｯｸM-PRO" panose="020F0600000000000000" pitchFamily="50" charset="-128"/>
              </a:rPr>
              <a:t>2</a:t>
            </a:r>
            <a:r>
              <a:rPr kumimoji="1" lang="ja-JP" altLang="en-US" sz="1600" dirty="0">
                <a:latin typeface="HG丸ｺﾞｼｯｸM-PRO" panose="020F0600000000000000" pitchFamily="50" charset="-128"/>
                <a:ea typeface="HG丸ｺﾞｼｯｸM-PRO" panose="020F0600000000000000" pitchFamily="50" charset="-128"/>
              </a:rPr>
              <a:t>月に「</a:t>
            </a:r>
            <a:r>
              <a:rPr kumimoji="1" lang="en-US" altLang="ja-JP" sz="1600" dirty="0">
                <a:latin typeface="HG丸ｺﾞｼｯｸM-PRO" panose="020F0600000000000000" pitchFamily="50" charset="-128"/>
                <a:ea typeface="HG丸ｺﾞｼｯｸM-PRO" panose="020F0600000000000000" pitchFamily="50" charset="-128"/>
              </a:rPr>
              <a:t>2050</a:t>
            </a:r>
            <a:r>
              <a:rPr kumimoji="1" lang="ja-JP" altLang="en-US" sz="1600" dirty="0">
                <a:latin typeface="HG丸ｺﾞｼｯｸM-PRO" panose="020F0600000000000000" pitchFamily="50" charset="-128"/>
                <a:ea typeface="HG丸ｺﾞｼｯｸM-PRO" panose="020F0600000000000000" pitchFamily="50" charset="-128"/>
              </a:rPr>
              <a:t>年、ゼロカーボンシティ」を表明し、脱炭素社会（ゼロカーボン）の実現に向け取り組みを進めていくことを宣言しました。</a:t>
            </a:r>
            <a:endParaRPr kumimoji="1" lang="en-US" altLang="ja-JP" sz="1600" dirty="0">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9E05765E-B617-4A01-9A09-795C58C53DEC}"/>
              </a:ext>
            </a:extLst>
          </p:cNvPr>
          <p:cNvSpPr txBox="1"/>
          <p:nvPr/>
        </p:nvSpPr>
        <p:spPr>
          <a:xfrm>
            <a:off x="474390" y="2379321"/>
            <a:ext cx="5909216" cy="2308324"/>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　二酸化炭素の「排出量」と、植物や海など自然の「吸収量」を差引して、これ以上二酸化炭素の量を増やさない状態（カーボンニュートラル）になることをいいます。</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日本では、</a:t>
            </a:r>
            <a:r>
              <a:rPr lang="en-US" altLang="ja-JP" sz="1600" dirty="0">
                <a:latin typeface="HG丸ｺﾞｼｯｸM-PRO" panose="020F0600000000000000" pitchFamily="50" charset="-128"/>
                <a:ea typeface="HG丸ｺﾞｼｯｸM-PRO" panose="020F0600000000000000" pitchFamily="50" charset="-128"/>
              </a:rPr>
              <a:t>2050</a:t>
            </a:r>
            <a:r>
              <a:rPr lang="ja-JP" altLang="en-US" sz="1600" dirty="0">
                <a:latin typeface="HG丸ｺﾞｼｯｸM-PRO" panose="020F0600000000000000" pitchFamily="50" charset="-128"/>
                <a:ea typeface="HG丸ｺﾞｼｯｸM-PRO" panose="020F0600000000000000" pitchFamily="50" charset="-128"/>
              </a:rPr>
              <a:t>年の脱炭素社会実現に向け、その中間点として、</a:t>
            </a:r>
            <a:r>
              <a:rPr lang="en-US" altLang="ja-JP" sz="1600" dirty="0">
                <a:latin typeface="HG丸ｺﾞｼｯｸM-PRO" panose="020F0600000000000000" pitchFamily="50" charset="-128"/>
                <a:ea typeface="HG丸ｺﾞｼｯｸM-PRO" panose="020F0600000000000000" pitchFamily="50" charset="-128"/>
              </a:rPr>
              <a:t>2030</a:t>
            </a:r>
            <a:r>
              <a:rPr lang="ja-JP" altLang="en-US" sz="1600" dirty="0">
                <a:latin typeface="HG丸ｺﾞｼｯｸM-PRO" panose="020F0600000000000000" pitchFamily="50" charset="-128"/>
                <a:ea typeface="HG丸ｺﾞｼｯｸM-PRO" panose="020F0600000000000000" pitchFamily="50" charset="-128"/>
              </a:rPr>
              <a:t>年までに、</a:t>
            </a:r>
            <a:r>
              <a:rPr kumimoji="1" lang="ja-JP" altLang="en-US" sz="1600" dirty="0">
                <a:latin typeface="HG丸ｺﾞｼｯｸM-PRO" panose="020F0600000000000000" pitchFamily="50" charset="-128"/>
                <a:ea typeface="HG丸ｺﾞｼｯｸM-PRO" panose="020F0600000000000000" pitchFamily="50" charset="-128"/>
              </a:rPr>
              <a:t>二酸化炭素排出量を（</a:t>
            </a:r>
            <a:r>
              <a:rPr kumimoji="1" lang="en-US" altLang="ja-JP" sz="1600" dirty="0">
                <a:latin typeface="HG丸ｺﾞｼｯｸM-PRO" panose="020F0600000000000000" pitchFamily="50" charset="-128"/>
                <a:ea typeface="HG丸ｺﾞｼｯｸM-PRO" panose="020F0600000000000000" pitchFamily="50" charset="-128"/>
              </a:rPr>
              <a:t>2013</a:t>
            </a:r>
            <a:r>
              <a:rPr kumimoji="1" lang="ja-JP" altLang="en-US" sz="1600" dirty="0">
                <a:latin typeface="HG丸ｺﾞｼｯｸM-PRO" panose="020F0600000000000000" pitchFamily="50" charset="-128"/>
                <a:ea typeface="HG丸ｺﾞｼｯｸM-PRO" panose="020F0600000000000000" pitchFamily="50" charset="-128"/>
              </a:rPr>
              <a:t>年度比）</a:t>
            </a:r>
            <a:r>
              <a:rPr kumimoji="1" lang="en-US" altLang="ja-JP" sz="1600" dirty="0">
                <a:latin typeface="HG丸ｺﾞｼｯｸM-PRO" panose="020F0600000000000000" pitchFamily="50" charset="-128"/>
                <a:ea typeface="HG丸ｺﾞｼｯｸM-PRO" panose="020F0600000000000000" pitchFamily="50" charset="-128"/>
              </a:rPr>
              <a:t>46</a:t>
            </a:r>
            <a:r>
              <a:rPr kumimoji="1" lang="ja-JP" altLang="en-US" sz="1600" dirty="0">
                <a:latin typeface="HG丸ｺﾞｼｯｸM-PRO" panose="020F0600000000000000" pitchFamily="50" charset="-128"/>
                <a:ea typeface="HG丸ｺﾞｼｯｸM-PRO" panose="020F0600000000000000" pitchFamily="50" charset="-128"/>
              </a:rPr>
              <a:t>％削減することを目標としています。</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脱炭素社会の実現は世界共通の</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目標となっており、ひとりひとり</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の行動が必要です。</a:t>
            </a:r>
            <a:endParaRPr kumimoji="1" lang="en-US" altLang="ja-JP" sz="1600" dirty="0">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9B63175A-9CC2-4717-B90F-83C5A05C8ECD}"/>
              </a:ext>
            </a:extLst>
          </p:cNvPr>
          <p:cNvPicPr>
            <a:picLocks noChangeAspect="1"/>
          </p:cNvPicPr>
          <p:nvPr/>
        </p:nvPicPr>
        <p:blipFill>
          <a:blip r:embed="rId3"/>
          <a:stretch>
            <a:fillRect/>
          </a:stretch>
        </p:blipFill>
        <p:spPr>
          <a:xfrm>
            <a:off x="3721354" y="3911911"/>
            <a:ext cx="2697877" cy="1072233"/>
          </a:xfrm>
          <a:prstGeom prst="rect">
            <a:avLst/>
          </a:prstGeom>
        </p:spPr>
      </p:pic>
      <p:sp>
        <p:nvSpPr>
          <p:cNvPr id="18" name="テキスト ボックス 17">
            <a:extLst>
              <a:ext uri="{FF2B5EF4-FFF2-40B4-BE49-F238E27FC236}">
                <a16:creationId xmlns:a16="http://schemas.microsoft.com/office/drawing/2014/main" id="{AE069F44-F750-4E7A-8456-67FDCCA00C36}"/>
              </a:ext>
            </a:extLst>
          </p:cNvPr>
          <p:cNvSpPr txBox="1"/>
          <p:nvPr/>
        </p:nvSpPr>
        <p:spPr>
          <a:xfrm>
            <a:off x="380918" y="5459250"/>
            <a:ext cx="5909216" cy="1815882"/>
          </a:xfrm>
          <a:prstGeom prst="rect">
            <a:avLst/>
          </a:prstGeom>
          <a:noFill/>
        </p:spPr>
        <p:txBody>
          <a:bodyPr wrap="square" rtlCol="0">
            <a:spAutoFit/>
          </a:bodyPr>
          <a:lstStyle/>
          <a:p>
            <a:r>
              <a:rPr kumimoji="1" lang="ja-JP" altLang="en-US" sz="1600" dirty="0"/>
              <a:t>　</a:t>
            </a:r>
            <a:r>
              <a:rPr kumimoji="1" lang="ja-JP" altLang="en-US" sz="1600" dirty="0">
                <a:latin typeface="HG丸ｺﾞｼｯｸM-PRO" panose="020F0600000000000000" pitchFamily="50" charset="-128"/>
                <a:ea typeface="HG丸ｺﾞｼｯｸM-PRO" panose="020F0600000000000000" pitchFamily="50" charset="-128"/>
              </a:rPr>
              <a:t>知立市では、政府の方針を受けて、環境基本計画を改定し、家庭部門の二酸化炭素排出量を</a:t>
            </a:r>
            <a:r>
              <a:rPr kumimoji="1" lang="en-US" altLang="ja-JP" sz="1600" dirty="0">
                <a:latin typeface="HG丸ｺﾞｼｯｸM-PRO" panose="020F0600000000000000" pitchFamily="50" charset="-128"/>
                <a:ea typeface="HG丸ｺﾞｼｯｸM-PRO" panose="020F0600000000000000" pitchFamily="50" charset="-128"/>
              </a:rPr>
              <a:t>2030</a:t>
            </a:r>
            <a:r>
              <a:rPr kumimoji="1" lang="ja-JP" altLang="en-US" sz="1600" dirty="0">
                <a:latin typeface="HG丸ｺﾞｼｯｸM-PRO" panose="020F0600000000000000" pitchFamily="50" charset="-128"/>
                <a:ea typeface="HG丸ｺﾞｼｯｸM-PRO" panose="020F0600000000000000" pitchFamily="50" charset="-128"/>
              </a:rPr>
              <a:t>年度までに（</a:t>
            </a:r>
            <a:r>
              <a:rPr kumimoji="1" lang="en-US" altLang="ja-JP" sz="1600" dirty="0">
                <a:latin typeface="HG丸ｺﾞｼｯｸM-PRO" panose="020F0600000000000000" pitchFamily="50" charset="-128"/>
                <a:ea typeface="HG丸ｺﾞｼｯｸM-PRO" panose="020F0600000000000000" pitchFamily="50" charset="-128"/>
              </a:rPr>
              <a:t>2013</a:t>
            </a:r>
            <a:r>
              <a:rPr kumimoji="1" lang="ja-JP" altLang="en-US" sz="1600" dirty="0">
                <a:latin typeface="HG丸ｺﾞｼｯｸM-PRO" panose="020F0600000000000000" pitchFamily="50" charset="-128"/>
                <a:ea typeface="HG丸ｺﾞｼｯｸM-PRO" panose="020F0600000000000000" pitchFamily="50" charset="-128"/>
              </a:rPr>
              <a:t>年度比）</a:t>
            </a:r>
            <a:r>
              <a:rPr kumimoji="1" lang="en-US" altLang="ja-JP" sz="1600" dirty="0">
                <a:latin typeface="HG丸ｺﾞｼｯｸM-PRO" panose="020F0600000000000000" pitchFamily="50" charset="-128"/>
                <a:ea typeface="HG丸ｺﾞｼｯｸM-PRO" panose="020F0600000000000000" pitchFamily="50" charset="-128"/>
              </a:rPr>
              <a:t>66</a:t>
            </a:r>
            <a:r>
              <a:rPr kumimoji="1" lang="ja-JP" altLang="en-US" sz="1600" dirty="0">
                <a:latin typeface="HG丸ｺﾞｼｯｸM-PRO" panose="020F0600000000000000" pitchFamily="50" charset="-128"/>
                <a:ea typeface="HG丸ｺﾞｼｯｸM-PRO" panose="020F0600000000000000" pitchFamily="50" charset="-128"/>
              </a:rPr>
              <a:t>％削減することを目標としています。</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そして、家庭部門の脱炭素化を推し進めるため、住宅用地球温暖化対策設備補助金の制度を設け、脱炭素化に向けてご家庭の、創エネ、省エネ、蓄エネにつながる設備の導入の支援をしています。</a:t>
            </a:r>
            <a:endParaRPr kumimoji="1" lang="en-US" altLang="ja-JP" sz="1600" dirty="0">
              <a:latin typeface="HG丸ｺﾞｼｯｸM-PRO" panose="020F0600000000000000" pitchFamily="50" charset="-128"/>
              <a:ea typeface="HG丸ｺﾞｼｯｸM-PRO" panose="020F0600000000000000" pitchFamily="50" charset="-128"/>
            </a:endParaRPr>
          </a:p>
        </p:txBody>
      </p:sp>
      <p:pic>
        <p:nvPicPr>
          <p:cNvPr id="20" name="図 19">
            <a:extLst>
              <a:ext uri="{FF2B5EF4-FFF2-40B4-BE49-F238E27FC236}">
                <a16:creationId xmlns:a16="http://schemas.microsoft.com/office/drawing/2014/main" id="{7850B7E0-6205-46FF-8D12-10A3218D022E}"/>
              </a:ext>
            </a:extLst>
          </p:cNvPr>
          <p:cNvPicPr>
            <a:picLocks noChangeAspect="1"/>
          </p:cNvPicPr>
          <p:nvPr/>
        </p:nvPicPr>
        <p:blipFill>
          <a:blip r:embed="rId4"/>
          <a:stretch>
            <a:fillRect/>
          </a:stretch>
        </p:blipFill>
        <p:spPr>
          <a:xfrm>
            <a:off x="674020" y="7437531"/>
            <a:ext cx="5323011" cy="1696464"/>
          </a:xfrm>
          <a:prstGeom prst="rect">
            <a:avLst/>
          </a:prstGeom>
        </p:spPr>
      </p:pic>
      <p:sp>
        <p:nvSpPr>
          <p:cNvPr id="21" name="正方形/長方形 20">
            <a:extLst>
              <a:ext uri="{FF2B5EF4-FFF2-40B4-BE49-F238E27FC236}">
                <a16:creationId xmlns:a16="http://schemas.microsoft.com/office/drawing/2014/main" id="{CB0EDF05-528B-4BF2-A126-830526991203}"/>
              </a:ext>
            </a:extLst>
          </p:cNvPr>
          <p:cNvSpPr/>
          <p:nvPr/>
        </p:nvSpPr>
        <p:spPr>
          <a:xfrm>
            <a:off x="1720956" y="7158974"/>
            <a:ext cx="3332200" cy="276999"/>
          </a:xfrm>
          <a:prstGeom prst="rect">
            <a:avLst/>
          </a:prstGeom>
        </p:spPr>
        <p:txBody>
          <a:bodyPr wrap="square">
            <a:spAutoFit/>
          </a:bodyPr>
          <a:lstStyle/>
          <a:p>
            <a:r>
              <a:rPr lang="ja-JP" altLang="en-US" sz="1200" dirty="0">
                <a:latin typeface="HG丸ｺﾞｼｯｸM-PRO" panose="020F0600000000000000" pitchFamily="50" charset="-128"/>
                <a:ea typeface="HG丸ｺﾞｼｯｸM-PRO" panose="020F0600000000000000" pitchFamily="50" charset="-128"/>
              </a:rPr>
              <a:t>表：部門・分野別二酸化炭素排出削減目標</a:t>
            </a:r>
          </a:p>
        </p:txBody>
      </p:sp>
      <p:sp>
        <p:nvSpPr>
          <p:cNvPr id="22" name="正方形/長方形 21">
            <a:extLst>
              <a:ext uri="{FF2B5EF4-FFF2-40B4-BE49-F238E27FC236}">
                <a16:creationId xmlns:a16="http://schemas.microsoft.com/office/drawing/2014/main" id="{7E04BD0E-CC84-4A7D-B662-F7A5B80939F5}"/>
              </a:ext>
            </a:extLst>
          </p:cNvPr>
          <p:cNvSpPr/>
          <p:nvPr/>
        </p:nvSpPr>
        <p:spPr>
          <a:xfrm>
            <a:off x="184609" y="8938433"/>
            <a:ext cx="6105525" cy="415498"/>
          </a:xfrm>
          <a:prstGeom prst="rect">
            <a:avLst/>
          </a:prstGeom>
        </p:spPr>
        <p:txBody>
          <a:bodyPr wrap="square">
            <a:spAutoFit/>
          </a:bodyPr>
          <a:lstStyle/>
          <a:p>
            <a:pPr marR="469265" algn="r">
              <a:spcAft>
                <a:spcPts val="0"/>
              </a:spcAft>
            </a:pP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（千</a:t>
            </a:r>
            <a:r>
              <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t-CO</a:t>
            </a:r>
            <a:r>
              <a:rPr lang="en-US" altLang="ja-JP" sz="1100" kern="100" baseline="-25000" dirty="0">
                <a:latin typeface="HG丸ｺﾞｼｯｸM-PRO" panose="020F0600000000000000" pitchFamily="50" charset="-128"/>
                <a:ea typeface="HG丸ｺﾞｼｯｸM-PRO" panose="020F0600000000000000" pitchFamily="50" charset="-128"/>
                <a:cs typeface="Times New Roman" panose="02020603050405020304" pitchFamily="18" charset="0"/>
              </a:rPr>
              <a:t>2</a:t>
            </a:r>
            <a:r>
              <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a:t>
            </a:r>
          </a:p>
          <a:p>
            <a:pPr marR="469265" algn="r" latinLnBrk="1">
              <a:spcAft>
                <a:spcPts val="0"/>
              </a:spcAft>
            </a:pPr>
            <a:r>
              <a:rPr lang="ja-JP" altLang="ja-JP"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※四捨五入等の関係により目標値と削減量、削減率の数値が合わないことがある</a:t>
            </a:r>
            <a:endParaRPr lang="ja-JP" altLang="ja-JP" sz="4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6B8A5A09-A43F-4002-89AC-80F295676EAA}"/>
              </a:ext>
            </a:extLst>
          </p:cNvPr>
          <p:cNvSpPr txBox="1"/>
          <p:nvPr/>
        </p:nvSpPr>
        <p:spPr>
          <a:xfrm>
            <a:off x="2993640" y="9273749"/>
            <a:ext cx="2842445" cy="253916"/>
          </a:xfrm>
          <a:prstGeom prst="rect">
            <a:avLst/>
          </a:prstGeom>
          <a:noFill/>
        </p:spPr>
        <p:txBody>
          <a:bodyPr wrap="none"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出典：第</a:t>
            </a:r>
            <a:r>
              <a:rPr kumimoji="1" lang="en-US" altLang="ja-JP" sz="1050" dirty="0">
                <a:latin typeface="HG丸ｺﾞｼｯｸM-PRO" panose="020F0600000000000000" pitchFamily="50" charset="-128"/>
                <a:ea typeface="HG丸ｺﾞｼｯｸM-PRO" panose="020F0600000000000000" pitchFamily="50" charset="-128"/>
              </a:rPr>
              <a:t>2</a:t>
            </a:r>
            <a:r>
              <a:rPr kumimoji="1" lang="ja-JP" altLang="en-US" sz="1050" dirty="0">
                <a:latin typeface="HG丸ｺﾞｼｯｸM-PRO" panose="020F0600000000000000" pitchFamily="50" charset="-128"/>
                <a:ea typeface="HG丸ｺﾞｼｯｸM-PRO" panose="020F0600000000000000" pitchFamily="50" charset="-128"/>
              </a:rPr>
              <a:t>次知立市環境基本計画（改定版）</a:t>
            </a:r>
          </a:p>
        </p:txBody>
      </p:sp>
      <p:sp>
        <p:nvSpPr>
          <p:cNvPr id="7" name="正方形/長方形 6">
            <a:extLst>
              <a:ext uri="{FF2B5EF4-FFF2-40B4-BE49-F238E27FC236}">
                <a16:creationId xmlns:a16="http://schemas.microsoft.com/office/drawing/2014/main" id="{7AB519F8-98D7-40C2-BEEA-B58ABF40565A}"/>
              </a:ext>
            </a:extLst>
          </p:cNvPr>
          <p:cNvSpPr/>
          <p:nvPr/>
        </p:nvSpPr>
        <p:spPr>
          <a:xfrm>
            <a:off x="245348" y="246088"/>
            <a:ext cx="5262979" cy="41821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F06FD4B4-3B8D-4321-81D9-FA13A37839CA}"/>
              </a:ext>
            </a:extLst>
          </p:cNvPr>
          <p:cNvSpPr txBox="1"/>
          <p:nvPr/>
        </p:nvSpPr>
        <p:spPr>
          <a:xfrm>
            <a:off x="277247" y="251285"/>
            <a:ext cx="5262979" cy="369332"/>
          </a:xfrm>
          <a:prstGeom prst="rect">
            <a:avLst/>
          </a:prstGeom>
          <a:noFill/>
        </p:spPr>
        <p:txBody>
          <a:bodyPr wrap="none" rtlCol="0">
            <a:spAutoFit/>
          </a:bodyPr>
          <a:lstStyle/>
          <a:p>
            <a:r>
              <a:rPr kumimoji="1" lang="ja-JP" altLang="en-US" dirty="0">
                <a:solidFill>
                  <a:schemeClr val="bg1"/>
                </a:solidFill>
                <a:latin typeface="ＭＳ ゴシック" panose="020B0609070205080204" pitchFamily="49" charset="-128"/>
                <a:ea typeface="ＭＳ ゴシック" panose="020B0609070205080204" pitchFamily="49" charset="-128"/>
              </a:rPr>
              <a:t>２０５０年、ゼロカーボンシティの実現に向けて</a:t>
            </a:r>
          </a:p>
        </p:txBody>
      </p:sp>
      <p:sp>
        <p:nvSpPr>
          <p:cNvPr id="24" name="正方形/長方形 23">
            <a:extLst>
              <a:ext uri="{FF2B5EF4-FFF2-40B4-BE49-F238E27FC236}">
                <a16:creationId xmlns:a16="http://schemas.microsoft.com/office/drawing/2014/main" id="{6FE20491-9F9B-4F69-8571-34010EFD4BFA}"/>
              </a:ext>
            </a:extLst>
          </p:cNvPr>
          <p:cNvSpPr/>
          <p:nvPr/>
        </p:nvSpPr>
        <p:spPr>
          <a:xfrm>
            <a:off x="263633" y="1911705"/>
            <a:ext cx="3590436" cy="41821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6C348CDD-B917-4187-852E-C3B2786D6310}"/>
              </a:ext>
            </a:extLst>
          </p:cNvPr>
          <p:cNvSpPr txBox="1"/>
          <p:nvPr/>
        </p:nvSpPr>
        <p:spPr>
          <a:xfrm>
            <a:off x="260497" y="1911705"/>
            <a:ext cx="2833685" cy="369332"/>
          </a:xfrm>
          <a:prstGeom prst="rect">
            <a:avLst/>
          </a:prstGeom>
          <a:noFill/>
        </p:spPr>
        <p:txBody>
          <a:bodyPr wrap="square" rtlCol="0">
            <a:spAutoFit/>
          </a:bodyPr>
          <a:lstStyle/>
          <a:p>
            <a:r>
              <a:rPr kumimoji="1" lang="ja-JP" altLang="en-US" dirty="0">
                <a:solidFill>
                  <a:schemeClr val="bg1"/>
                </a:solidFill>
                <a:latin typeface="ＭＳ ゴシック" panose="020B0609070205080204" pitchFamily="49" charset="-128"/>
                <a:ea typeface="ＭＳ ゴシック" panose="020B0609070205080204" pitchFamily="49" charset="-128"/>
              </a:rPr>
              <a:t>ゼロカーボンって何？</a:t>
            </a:r>
          </a:p>
        </p:txBody>
      </p:sp>
      <p:sp>
        <p:nvSpPr>
          <p:cNvPr id="25" name="正方形/長方形 24">
            <a:extLst>
              <a:ext uri="{FF2B5EF4-FFF2-40B4-BE49-F238E27FC236}">
                <a16:creationId xmlns:a16="http://schemas.microsoft.com/office/drawing/2014/main" id="{0CDF067F-DFB0-4ECD-B74E-EF7A2D329EA4}"/>
              </a:ext>
            </a:extLst>
          </p:cNvPr>
          <p:cNvSpPr/>
          <p:nvPr/>
        </p:nvSpPr>
        <p:spPr>
          <a:xfrm>
            <a:off x="264697" y="4985943"/>
            <a:ext cx="4485290" cy="41821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0143F48F-E661-4279-BB3C-17E7CE5C18FB}"/>
              </a:ext>
            </a:extLst>
          </p:cNvPr>
          <p:cNvSpPr txBox="1"/>
          <p:nvPr/>
        </p:nvSpPr>
        <p:spPr>
          <a:xfrm>
            <a:off x="230189" y="4988541"/>
            <a:ext cx="4108817" cy="369332"/>
          </a:xfrm>
          <a:prstGeom prst="rect">
            <a:avLst/>
          </a:prstGeom>
          <a:noFill/>
        </p:spPr>
        <p:txBody>
          <a:bodyPr wrap="none" rtlCol="0">
            <a:spAutoFit/>
          </a:bodyPr>
          <a:lstStyle/>
          <a:p>
            <a:r>
              <a:rPr kumimoji="1" lang="ja-JP" altLang="en-US" dirty="0">
                <a:solidFill>
                  <a:schemeClr val="bg1"/>
                </a:solidFill>
                <a:latin typeface="ＭＳ ゴシック" panose="020B0609070205080204" pitchFamily="49" charset="-128"/>
                <a:ea typeface="ＭＳ ゴシック" panose="020B0609070205080204" pitchFamily="49" charset="-128"/>
              </a:rPr>
              <a:t>知立市は家庭の脱炭素化を支援します</a:t>
            </a:r>
          </a:p>
        </p:txBody>
      </p:sp>
      <p:pic>
        <p:nvPicPr>
          <p:cNvPr id="11" name="図 10">
            <a:extLst>
              <a:ext uri="{FF2B5EF4-FFF2-40B4-BE49-F238E27FC236}">
                <a16:creationId xmlns:a16="http://schemas.microsoft.com/office/drawing/2014/main" id="{5A266543-A0EF-473B-84AC-A847B5C298CC}"/>
              </a:ext>
            </a:extLst>
          </p:cNvPr>
          <p:cNvPicPr>
            <a:picLocks noChangeAspect="1"/>
          </p:cNvPicPr>
          <p:nvPr/>
        </p:nvPicPr>
        <p:blipFill>
          <a:blip r:embed="rId5"/>
          <a:stretch>
            <a:fillRect/>
          </a:stretch>
        </p:blipFill>
        <p:spPr>
          <a:xfrm>
            <a:off x="4241080" y="1395247"/>
            <a:ext cx="1399788" cy="923103"/>
          </a:xfrm>
          <a:prstGeom prst="rect">
            <a:avLst/>
          </a:prstGeom>
        </p:spPr>
      </p:pic>
      <p:sp>
        <p:nvSpPr>
          <p:cNvPr id="26" name="テキスト ボックス 25">
            <a:extLst>
              <a:ext uri="{FF2B5EF4-FFF2-40B4-BE49-F238E27FC236}">
                <a16:creationId xmlns:a16="http://schemas.microsoft.com/office/drawing/2014/main" id="{F1BD8FA5-4B47-4077-8BA6-F605B23E8155}"/>
              </a:ext>
            </a:extLst>
          </p:cNvPr>
          <p:cNvSpPr txBox="1"/>
          <p:nvPr/>
        </p:nvSpPr>
        <p:spPr>
          <a:xfrm>
            <a:off x="4770453" y="4912279"/>
            <a:ext cx="1800493" cy="253916"/>
          </a:xfrm>
          <a:prstGeom prst="rect">
            <a:avLst/>
          </a:prstGeom>
          <a:noFill/>
        </p:spPr>
        <p:txBody>
          <a:bodyPr wrap="none"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出典：脱炭素ポータルＨＰ</a:t>
            </a:r>
          </a:p>
        </p:txBody>
      </p:sp>
      <p:sp>
        <p:nvSpPr>
          <p:cNvPr id="27" name="テキスト ボックス 26">
            <a:extLst>
              <a:ext uri="{FF2B5EF4-FFF2-40B4-BE49-F238E27FC236}">
                <a16:creationId xmlns:a16="http://schemas.microsoft.com/office/drawing/2014/main" id="{7DD143A9-06DD-46E0-A2F3-CF0C57391B14}"/>
              </a:ext>
            </a:extLst>
          </p:cNvPr>
          <p:cNvSpPr txBox="1"/>
          <p:nvPr/>
        </p:nvSpPr>
        <p:spPr>
          <a:xfrm>
            <a:off x="5425927" y="2112609"/>
            <a:ext cx="1261884" cy="253916"/>
          </a:xfrm>
          <a:prstGeom prst="rect">
            <a:avLst/>
          </a:prstGeom>
          <a:noFill/>
        </p:spPr>
        <p:txBody>
          <a:bodyPr wrap="none"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出典：環境省ＨＰ</a:t>
            </a:r>
          </a:p>
        </p:txBody>
      </p:sp>
      <p:sp>
        <p:nvSpPr>
          <p:cNvPr id="8" name="正方形/長方形 7">
            <a:extLst>
              <a:ext uri="{FF2B5EF4-FFF2-40B4-BE49-F238E27FC236}">
                <a16:creationId xmlns:a16="http://schemas.microsoft.com/office/drawing/2014/main" id="{4C942D35-41D9-45BC-BED7-3CCFEDB25749}"/>
              </a:ext>
            </a:extLst>
          </p:cNvPr>
          <p:cNvSpPr/>
          <p:nvPr/>
        </p:nvSpPr>
        <p:spPr>
          <a:xfrm>
            <a:off x="3237371" y="7414886"/>
            <a:ext cx="628573" cy="1477263"/>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52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グループ化 43">
            <a:extLst>
              <a:ext uri="{FF2B5EF4-FFF2-40B4-BE49-F238E27FC236}">
                <a16:creationId xmlns:a16="http://schemas.microsoft.com/office/drawing/2014/main" id="{04D6F683-FFFE-427A-80FB-5F1166EB2FB9}"/>
              </a:ext>
            </a:extLst>
          </p:cNvPr>
          <p:cNvGrpSpPr/>
          <p:nvPr/>
        </p:nvGrpSpPr>
        <p:grpSpPr>
          <a:xfrm>
            <a:off x="1" y="0"/>
            <a:ext cx="6857999" cy="9906000"/>
            <a:chOff x="5775176" y="502371"/>
            <a:chExt cx="6857999" cy="9906000"/>
          </a:xfrm>
        </p:grpSpPr>
        <p:sp>
          <p:nvSpPr>
            <p:cNvPr id="45" name="正方形/長方形 44">
              <a:extLst>
                <a:ext uri="{FF2B5EF4-FFF2-40B4-BE49-F238E27FC236}">
                  <a16:creationId xmlns:a16="http://schemas.microsoft.com/office/drawing/2014/main" id="{0E25CEFC-68F2-48BE-B8B9-11F6DC4074E0}"/>
                </a:ext>
              </a:extLst>
            </p:cNvPr>
            <p:cNvSpPr/>
            <p:nvPr/>
          </p:nvSpPr>
          <p:spPr>
            <a:xfrm>
              <a:off x="5775176" y="502371"/>
              <a:ext cx="6857999" cy="990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a:extLst>
                <a:ext uri="{FF2B5EF4-FFF2-40B4-BE49-F238E27FC236}">
                  <a16:creationId xmlns:a16="http://schemas.microsoft.com/office/drawing/2014/main" id="{B01E3773-CED3-460C-ADF8-71F4AA500865}"/>
                </a:ext>
              </a:extLst>
            </p:cNvPr>
            <p:cNvSpPr/>
            <p:nvPr/>
          </p:nvSpPr>
          <p:spPr>
            <a:xfrm>
              <a:off x="6040990" y="746921"/>
              <a:ext cx="6390167" cy="9399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テキスト ボックス 1">
            <a:extLst>
              <a:ext uri="{FF2B5EF4-FFF2-40B4-BE49-F238E27FC236}">
                <a16:creationId xmlns:a16="http://schemas.microsoft.com/office/drawing/2014/main" id="{1891E8C3-A322-43DA-85C2-69129ED3F5D4}"/>
              </a:ext>
            </a:extLst>
          </p:cNvPr>
          <p:cNvSpPr txBox="1"/>
          <p:nvPr/>
        </p:nvSpPr>
        <p:spPr>
          <a:xfrm>
            <a:off x="2945533" y="9567230"/>
            <a:ext cx="1026243" cy="369332"/>
          </a:xfrm>
          <a:prstGeom prst="rect">
            <a:avLst/>
          </a:prstGeom>
          <a:noFill/>
        </p:spPr>
        <p:txBody>
          <a:bodyPr wrap="none" rtlCol="0">
            <a:spAutoFit/>
          </a:bodyPr>
          <a:lstStyle/>
          <a:p>
            <a:r>
              <a:rPr kumimoji="1" lang="en-US" altLang="ja-JP" sz="1200" dirty="0">
                <a:latin typeface="HG丸ｺﾞｼｯｸM-PRO" panose="020F0600000000000000" pitchFamily="50" charset="-128"/>
                <a:ea typeface="HG丸ｺﾞｼｯｸM-PRO" panose="020F0600000000000000" pitchFamily="50" charset="-128"/>
              </a:rPr>
              <a:t>Page</a:t>
            </a:r>
            <a:r>
              <a:rPr kumimoji="1" lang="en-US" altLang="ja-JP" dirty="0">
                <a:latin typeface="HG丸ｺﾞｼｯｸM-PRO" panose="020F0600000000000000" pitchFamily="50" charset="-128"/>
                <a:ea typeface="HG丸ｺﾞｼｯｸM-PRO" panose="020F0600000000000000" pitchFamily="50" charset="-128"/>
              </a:rPr>
              <a:t>.0</a:t>
            </a:r>
            <a:r>
              <a:rPr kumimoji="1" lang="ja-JP" altLang="en-US" dirty="0">
                <a:latin typeface="HG丸ｺﾞｼｯｸM-PRO" panose="020F0600000000000000" pitchFamily="50" charset="-128"/>
                <a:ea typeface="HG丸ｺﾞｼｯｸM-PRO" panose="020F0600000000000000" pitchFamily="50" charset="-128"/>
              </a:rPr>
              <a:t>３</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36853101-7AD0-467F-B7F2-F0C836EC3296}"/>
              </a:ext>
            </a:extLst>
          </p:cNvPr>
          <p:cNvSpPr txBox="1"/>
          <p:nvPr/>
        </p:nvSpPr>
        <p:spPr>
          <a:xfrm>
            <a:off x="474390" y="763059"/>
            <a:ext cx="5909216" cy="1077218"/>
          </a:xfrm>
          <a:prstGeom prst="rect">
            <a:avLst/>
          </a:prstGeom>
          <a:noFill/>
        </p:spPr>
        <p:txBody>
          <a:bodyPr wrap="square" rtlCol="0">
            <a:spAutoFit/>
          </a:bodyPr>
          <a:lstStyle/>
          <a:p>
            <a:r>
              <a:rPr kumimoji="1" lang="ja-JP" altLang="en-US" sz="1600" dirty="0"/>
              <a:t>　</a:t>
            </a:r>
            <a:r>
              <a:rPr kumimoji="1" lang="ja-JP" altLang="en-US" sz="1600" dirty="0">
                <a:latin typeface="HG丸ｺﾞｼｯｸM-PRO" panose="020F0600000000000000" pitchFamily="50" charset="-128"/>
                <a:ea typeface="HG丸ｺﾞｼｯｸM-PRO" panose="020F0600000000000000" pitchFamily="50" charset="-128"/>
              </a:rPr>
              <a:t>家庭からの二酸化炭素排出量のうち、燃料種別内訳では「電気から」が、用途別では「照明・家電製品などから」「暖房から」「給湯から」と家庭の設備からの排出量が多くを占めています。</a:t>
            </a:r>
            <a:endParaRPr kumimoji="1" lang="en-US" altLang="ja-JP" sz="1600" dirty="0">
              <a:latin typeface="HG丸ｺﾞｼｯｸM-PRO" panose="020F0600000000000000" pitchFamily="50" charset="-128"/>
              <a:ea typeface="HG丸ｺﾞｼｯｸM-PRO" panose="020F0600000000000000" pitchFamily="50" charset="-128"/>
            </a:endParaRPr>
          </a:p>
        </p:txBody>
      </p:sp>
      <p:sp>
        <p:nvSpPr>
          <p:cNvPr id="7" name="正方形/長方形 6">
            <a:extLst>
              <a:ext uri="{FF2B5EF4-FFF2-40B4-BE49-F238E27FC236}">
                <a16:creationId xmlns:a16="http://schemas.microsoft.com/office/drawing/2014/main" id="{7AB519F8-98D7-40C2-BEEA-B58ABF40565A}"/>
              </a:ext>
            </a:extLst>
          </p:cNvPr>
          <p:cNvSpPr/>
          <p:nvPr/>
        </p:nvSpPr>
        <p:spPr>
          <a:xfrm>
            <a:off x="245349" y="246088"/>
            <a:ext cx="4914986" cy="41821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06FD4B4-3B8D-4321-81D9-FA13A37839CA}"/>
              </a:ext>
            </a:extLst>
          </p:cNvPr>
          <p:cNvSpPr txBox="1"/>
          <p:nvPr/>
        </p:nvSpPr>
        <p:spPr>
          <a:xfrm>
            <a:off x="277247" y="251285"/>
            <a:ext cx="4801314" cy="369332"/>
          </a:xfrm>
          <a:prstGeom prst="rect">
            <a:avLst/>
          </a:prstGeom>
          <a:noFill/>
        </p:spPr>
        <p:txBody>
          <a:bodyPr wrap="none" rtlCol="0">
            <a:spAutoFit/>
          </a:bodyPr>
          <a:lstStyle/>
          <a:p>
            <a:r>
              <a:rPr kumimoji="1" lang="ja-JP" altLang="en-US" dirty="0">
                <a:solidFill>
                  <a:schemeClr val="bg1"/>
                </a:solidFill>
                <a:latin typeface="ＭＳ ゴシック" panose="020B0609070205080204" pitchFamily="49" charset="-128"/>
                <a:ea typeface="ＭＳ ゴシック" panose="020B0609070205080204" pitchFamily="49" charset="-128"/>
              </a:rPr>
              <a:t>家庭でゼロカーボンのためにできることとは</a:t>
            </a:r>
          </a:p>
        </p:txBody>
      </p:sp>
      <p:pic>
        <p:nvPicPr>
          <p:cNvPr id="26" name="図 25">
            <a:extLst>
              <a:ext uri="{FF2B5EF4-FFF2-40B4-BE49-F238E27FC236}">
                <a16:creationId xmlns:a16="http://schemas.microsoft.com/office/drawing/2014/main" id="{0AEC024E-9E67-467C-9083-BC78046F05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35" y="1804465"/>
            <a:ext cx="2708755" cy="2741073"/>
          </a:xfrm>
          <a:prstGeom prst="rect">
            <a:avLst/>
          </a:prstGeom>
        </p:spPr>
      </p:pic>
      <p:pic>
        <p:nvPicPr>
          <p:cNvPr id="27" name="図 26">
            <a:extLst>
              <a:ext uri="{FF2B5EF4-FFF2-40B4-BE49-F238E27FC236}">
                <a16:creationId xmlns:a16="http://schemas.microsoft.com/office/drawing/2014/main" id="{9094F05D-14C8-4BB0-9873-044677C90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8998" y="1824050"/>
            <a:ext cx="2708755" cy="2721488"/>
          </a:xfrm>
          <a:prstGeom prst="rect">
            <a:avLst/>
          </a:prstGeom>
        </p:spPr>
      </p:pic>
      <p:sp>
        <p:nvSpPr>
          <p:cNvPr id="19" name="正方形/長方形 18">
            <a:extLst>
              <a:ext uri="{FF2B5EF4-FFF2-40B4-BE49-F238E27FC236}">
                <a16:creationId xmlns:a16="http://schemas.microsoft.com/office/drawing/2014/main" id="{3AA76BED-211E-452C-A8F7-CFAE296F2F10}"/>
              </a:ext>
            </a:extLst>
          </p:cNvPr>
          <p:cNvSpPr/>
          <p:nvPr/>
        </p:nvSpPr>
        <p:spPr>
          <a:xfrm>
            <a:off x="1977717" y="4500630"/>
            <a:ext cx="2708755" cy="246221"/>
          </a:xfrm>
          <a:prstGeom prst="rect">
            <a:avLst/>
          </a:prstGeom>
        </p:spPr>
        <p:txBody>
          <a:bodyPr wrap="square">
            <a:spAutoFit/>
          </a:bodyPr>
          <a:lstStyle/>
          <a:p>
            <a:r>
              <a:rPr lang="ja-JP" altLang="en-US" sz="1000" dirty="0">
                <a:latin typeface="HG丸ｺﾞｼｯｸM-PRO" panose="020F0600000000000000" pitchFamily="50" charset="-128"/>
                <a:ea typeface="HG丸ｺﾞｼｯｸM-PRO" panose="020F0600000000000000" pitchFamily="50" charset="-128"/>
              </a:rPr>
              <a:t>出典</a:t>
            </a:r>
            <a:r>
              <a:rPr lang="en-US" altLang="ja-JP" sz="1000" dirty="0">
                <a:latin typeface="HG丸ｺﾞｼｯｸM-PRO" panose="020F0600000000000000" pitchFamily="50" charset="-128"/>
                <a:ea typeface="HG丸ｺﾞｼｯｸM-PRO" panose="020F0600000000000000" pitchFamily="50" charset="-128"/>
              </a:rPr>
              <a:t>: </a:t>
            </a:r>
            <a:r>
              <a:rPr lang="ja-JP" altLang="en-US" sz="1000" dirty="0">
                <a:latin typeface="HG丸ｺﾞｼｯｸM-PRO" panose="020F0600000000000000" pitchFamily="50" charset="-128"/>
                <a:ea typeface="HG丸ｺﾞｼｯｸM-PRO" panose="020F0600000000000000" pitchFamily="50" charset="-128"/>
              </a:rPr>
              <a:t>全国地球温暖化防止活動推進センター</a:t>
            </a:r>
          </a:p>
        </p:txBody>
      </p:sp>
      <p:sp>
        <p:nvSpPr>
          <p:cNvPr id="54" name="四角形 8">
            <a:extLst>
              <a:ext uri="{FF2B5EF4-FFF2-40B4-BE49-F238E27FC236}">
                <a16:creationId xmlns:a16="http://schemas.microsoft.com/office/drawing/2014/main" id="{B2B28D33-A1DD-4452-9073-4308F43177B9}"/>
              </a:ext>
            </a:extLst>
          </p:cNvPr>
          <p:cNvSpPr/>
          <p:nvPr/>
        </p:nvSpPr>
        <p:spPr>
          <a:xfrm>
            <a:off x="1099276" y="6849441"/>
            <a:ext cx="941704" cy="43552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ガス</a:t>
            </a:r>
          </a:p>
          <a:p>
            <a:pPr algn="ctr"/>
            <a:r>
              <a:rPr lang="ja-JP" altLang="en-US" sz="1400" dirty="0"/>
              <a:t>灯油</a:t>
            </a:r>
            <a:endParaRPr lang="ja-JP" altLang="en-US" dirty="0"/>
          </a:p>
        </p:txBody>
      </p:sp>
      <p:sp>
        <p:nvSpPr>
          <p:cNvPr id="55" name="四角形 9">
            <a:extLst>
              <a:ext uri="{FF2B5EF4-FFF2-40B4-BE49-F238E27FC236}">
                <a16:creationId xmlns:a16="http://schemas.microsoft.com/office/drawing/2014/main" id="{01686309-3688-4A69-9FD2-7015DFC68281}"/>
              </a:ext>
            </a:extLst>
          </p:cNvPr>
          <p:cNvSpPr/>
          <p:nvPr/>
        </p:nvSpPr>
        <p:spPr>
          <a:xfrm>
            <a:off x="1101908" y="7285238"/>
            <a:ext cx="939072" cy="363441"/>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ガソリン</a:t>
            </a:r>
          </a:p>
        </p:txBody>
      </p:sp>
      <p:sp>
        <p:nvSpPr>
          <p:cNvPr id="56" name="四角形 11">
            <a:extLst>
              <a:ext uri="{FF2B5EF4-FFF2-40B4-BE49-F238E27FC236}">
                <a16:creationId xmlns:a16="http://schemas.microsoft.com/office/drawing/2014/main" id="{D9499883-67D3-4F4F-ACAF-6B9838B0730E}"/>
              </a:ext>
            </a:extLst>
          </p:cNvPr>
          <p:cNvSpPr/>
          <p:nvPr/>
        </p:nvSpPr>
        <p:spPr>
          <a:xfrm>
            <a:off x="1106363" y="7647316"/>
            <a:ext cx="934618" cy="75692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電気</a:t>
            </a:r>
          </a:p>
        </p:txBody>
      </p:sp>
      <p:sp>
        <p:nvSpPr>
          <p:cNvPr id="57" name="四角形 12">
            <a:extLst>
              <a:ext uri="{FF2B5EF4-FFF2-40B4-BE49-F238E27FC236}">
                <a16:creationId xmlns:a16="http://schemas.microsoft.com/office/drawing/2014/main" id="{88F05821-3692-4FC0-A741-DB7F08EB3A5E}"/>
              </a:ext>
            </a:extLst>
          </p:cNvPr>
          <p:cNvSpPr/>
          <p:nvPr/>
        </p:nvSpPr>
        <p:spPr>
          <a:xfrm>
            <a:off x="1101569" y="6665880"/>
            <a:ext cx="939411" cy="18557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 name="四角形 14">
            <a:extLst>
              <a:ext uri="{FF2B5EF4-FFF2-40B4-BE49-F238E27FC236}">
                <a16:creationId xmlns:a16="http://schemas.microsoft.com/office/drawing/2014/main" id="{E56B71F2-01B6-4140-B49D-61DEB902279D}"/>
              </a:ext>
            </a:extLst>
          </p:cNvPr>
          <p:cNvSpPr/>
          <p:nvPr/>
        </p:nvSpPr>
        <p:spPr>
          <a:xfrm>
            <a:off x="2142158" y="7307839"/>
            <a:ext cx="817327" cy="416044"/>
          </a:xfrm>
          <a:prstGeom prst="rect">
            <a:avLst/>
          </a:prstGeom>
          <a:solidFill>
            <a:srgbClr val="FF5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石炭</a:t>
            </a:r>
          </a:p>
        </p:txBody>
      </p:sp>
      <p:sp>
        <p:nvSpPr>
          <p:cNvPr id="60" name="四角形 15">
            <a:extLst>
              <a:ext uri="{FF2B5EF4-FFF2-40B4-BE49-F238E27FC236}">
                <a16:creationId xmlns:a16="http://schemas.microsoft.com/office/drawing/2014/main" id="{E171342A-7E3D-4551-8D36-3713F3EDF63D}"/>
              </a:ext>
            </a:extLst>
          </p:cNvPr>
          <p:cNvSpPr/>
          <p:nvPr/>
        </p:nvSpPr>
        <p:spPr>
          <a:xfrm>
            <a:off x="2142158" y="7723883"/>
            <a:ext cx="817327" cy="680353"/>
          </a:xfrm>
          <a:prstGeom prst="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t>石油</a:t>
            </a:r>
          </a:p>
        </p:txBody>
      </p:sp>
      <p:sp>
        <p:nvSpPr>
          <p:cNvPr id="61" name="四角形 16">
            <a:extLst>
              <a:ext uri="{FF2B5EF4-FFF2-40B4-BE49-F238E27FC236}">
                <a16:creationId xmlns:a16="http://schemas.microsoft.com/office/drawing/2014/main" id="{50D2D984-B4A3-41ED-98CD-21EE5295EB49}"/>
              </a:ext>
            </a:extLst>
          </p:cNvPr>
          <p:cNvSpPr/>
          <p:nvPr/>
        </p:nvSpPr>
        <p:spPr>
          <a:xfrm>
            <a:off x="2142794" y="6645411"/>
            <a:ext cx="817326" cy="14478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 name="テキストボックス 19">
            <a:extLst>
              <a:ext uri="{FF2B5EF4-FFF2-40B4-BE49-F238E27FC236}">
                <a16:creationId xmlns:a16="http://schemas.microsoft.com/office/drawing/2014/main" id="{6D70E69A-EBF4-443F-ADE5-6F24D99C74AD}"/>
              </a:ext>
            </a:extLst>
          </p:cNvPr>
          <p:cNvSpPr txBox="1"/>
          <p:nvPr/>
        </p:nvSpPr>
        <p:spPr>
          <a:xfrm>
            <a:off x="383937" y="6173182"/>
            <a:ext cx="1723549" cy="461665"/>
          </a:xfrm>
          <a:prstGeom prst="rect">
            <a:avLst/>
          </a:prstGeom>
          <a:noFill/>
        </p:spPr>
        <p:txBody>
          <a:bodyPr wrap="none" rtlCol="0">
            <a:spAutoFit/>
          </a:bodyPr>
          <a:lstStyle/>
          <a:p>
            <a:r>
              <a:rPr lang="ja-JP" altLang="en-US" sz="1200" dirty="0">
                <a:latin typeface="HG丸ｺﾞｼｯｸM-PRO" panose="020F0600000000000000" pitchFamily="50" charset="-128"/>
                <a:ea typeface="HG丸ｺﾞｼｯｸM-PRO" panose="020F0600000000000000" pitchFamily="50" charset="-128"/>
              </a:rPr>
              <a:t>家庭で使うエネルギー</a:t>
            </a:r>
          </a:p>
          <a:p>
            <a:r>
              <a:rPr lang="ja-JP" altLang="en-US" sz="1200" dirty="0">
                <a:latin typeface="HG丸ｺﾞｼｯｸM-PRO" panose="020F0600000000000000" pitchFamily="50" charset="-128"/>
                <a:ea typeface="HG丸ｺﾞｼｯｸM-PRO" panose="020F0600000000000000" pitchFamily="50" charset="-128"/>
              </a:rPr>
              <a:t>　（２次エネルギー）</a:t>
            </a:r>
          </a:p>
        </p:txBody>
      </p:sp>
      <p:sp>
        <p:nvSpPr>
          <p:cNvPr id="63" name="テキストボックス 20">
            <a:extLst>
              <a:ext uri="{FF2B5EF4-FFF2-40B4-BE49-F238E27FC236}">
                <a16:creationId xmlns:a16="http://schemas.microsoft.com/office/drawing/2014/main" id="{2FC20741-C373-4E93-9EA3-E2F245231305}"/>
              </a:ext>
            </a:extLst>
          </p:cNvPr>
          <p:cNvSpPr txBox="1"/>
          <p:nvPr/>
        </p:nvSpPr>
        <p:spPr>
          <a:xfrm>
            <a:off x="1950765" y="6172035"/>
            <a:ext cx="1723549" cy="461665"/>
          </a:xfrm>
          <a:prstGeom prst="rect">
            <a:avLst/>
          </a:prstGeom>
          <a:noFill/>
        </p:spPr>
        <p:txBody>
          <a:bodyPr wrap="none" rtlCol="0">
            <a:spAutoFit/>
          </a:bodyPr>
          <a:lstStyle/>
          <a:p>
            <a:r>
              <a:rPr lang="ja-JP" altLang="en-US" sz="1200" dirty="0">
                <a:latin typeface="HG丸ｺﾞｼｯｸM-PRO" panose="020F0600000000000000" pitchFamily="50" charset="-128"/>
                <a:ea typeface="HG丸ｺﾞｼｯｸM-PRO" panose="020F0600000000000000" pitchFamily="50" charset="-128"/>
              </a:rPr>
              <a:t>エネルギーの原料</a:t>
            </a:r>
          </a:p>
          <a:p>
            <a:r>
              <a:rPr lang="ja-JP" altLang="en-US" sz="1200" dirty="0">
                <a:latin typeface="HG丸ｺﾞｼｯｸM-PRO" panose="020F0600000000000000" pitchFamily="50" charset="-128"/>
                <a:ea typeface="HG丸ｺﾞｼｯｸM-PRO" panose="020F0600000000000000" pitchFamily="50" charset="-128"/>
              </a:rPr>
              <a:t>　（１次エネルギー）</a:t>
            </a:r>
          </a:p>
        </p:txBody>
      </p:sp>
      <p:sp>
        <p:nvSpPr>
          <p:cNvPr id="64" name="テキストボックス 21">
            <a:extLst>
              <a:ext uri="{FF2B5EF4-FFF2-40B4-BE49-F238E27FC236}">
                <a16:creationId xmlns:a16="http://schemas.microsoft.com/office/drawing/2014/main" id="{100BCE1A-AB59-4A7A-BC43-423376E10D34}"/>
              </a:ext>
            </a:extLst>
          </p:cNvPr>
          <p:cNvSpPr txBox="1"/>
          <p:nvPr/>
        </p:nvSpPr>
        <p:spPr>
          <a:xfrm>
            <a:off x="1014100" y="9264154"/>
            <a:ext cx="1107996" cy="276999"/>
          </a:xfrm>
          <a:prstGeom prst="rect">
            <a:avLst/>
          </a:prstGeom>
          <a:noFill/>
        </p:spPr>
        <p:txBody>
          <a:bodyPr wrap="none" rtlCol="0">
            <a:spAutoFit/>
          </a:bodyPr>
          <a:lstStyle/>
          <a:p>
            <a:r>
              <a:rPr lang="ja-JP" altLang="en-US" sz="1200" dirty="0">
                <a:latin typeface="HG丸ｺﾞｼｯｸM-PRO" panose="020F0600000000000000" pitchFamily="50" charset="-128"/>
                <a:ea typeface="HG丸ｺﾞｼｯｸM-PRO" panose="020F0600000000000000" pitchFamily="50" charset="-128"/>
              </a:rPr>
              <a:t>通常の給湯器</a:t>
            </a:r>
          </a:p>
        </p:txBody>
      </p:sp>
      <p:sp>
        <p:nvSpPr>
          <p:cNvPr id="65" name="テキストボックス 22">
            <a:extLst>
              <a:ext uri="{FF2B5EF4-FFF2-40B4-BE49-F238E27FC236}">
                <a16:creationId xmlns:a16="http://schemas.microsoft.com/office/drawing/2014/main" id="{A8193E93-9BC7-4860-9B01-23E52203F3F3}"/>
              </a:ext>
            </a:extLst>
          </p:cNvPr>
          <p:cNvSpPr txBox="1"/>
          <p:nvPr/>
        </p:nvSpPr>
        <p:spPr>
          <a:xfrm>
            <a:off x="2089095" y="9268456"/>
            <a:ext cx="954107" cy="276999"/>
          </a:xfrm>
          <a:prstGeom prst="rect">
            <a:avLst/>
          </a:prstGeom>
          <a:noFill/>
        </p:spPr>
        <p:txBody>
          <a:bodyPr wrap="none" rtlCol="0">
            <a:spAutoFit/>
          </a:bodyPr>
          <a:lstStyle/>
          <a:p>
            <a:r>
              <a:rPr lang="ja-JP" altLang="en-US" sz="1200" dirty="0">
                <a:latin typeface="HG丸ｺﾞｼｯｸM-PRO" panose="020F0600000000000000" pitchFamily="50" charset="-128"/>
                <a:ea typeface="HG丸ｺﾞｼｯｸM-PRO" panose="020F0600000000000000" pitchFamily="50" charset="-128"/>
              </a:rPr>
              <a:t>ガソリン車</a:t>
            </a:r>
          </a:p>
        </p:txBody>
      </p:sp>
      <p:sp>
        <p:nvSpPr>
          <p:cNvPr id="66" name="右矢印 2">
            <a:extLst>
              <a:ext uri="{FF2B5EF4-FFF2-40B4-BE49-F238E27FC236}">
                <a16:creationId xmlns:a16="http://schemas.microsoft.com/office/drawing/2014/main" id="{F838571E-2D6E-4CE6-BB03-E314F21936E3}"/>
              </a:ext>
            </a:extLst>
          </p:cNvPr>
          <p:cNvSpPr/>
          <p:nvPr/>
        </p:nvSpPr>
        <p:spPr>
          <a:xfrm>
            <a:off x="3146860" y="7247529"/>
            <a:ext cx="485020" cy="828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67" name="図形 3">
            <a:extLst>
              <a:ext uri="{FF2B5EF4-FFF2-40B4-BE49-F238E27FC236}">
                <a16:creationId xmlns:a16="http://schemas.microsoft.com/office/drawing/2014/main" id="{E96EC9E0-BD5B-413B-8472-AD524FE161CA}"/>
              </a:ext>
            </a:extLst>
          </p:cNvPr>
          <p:cNvPicPr>
            <a:picLocks noChangeAspect="1"/>
          </p:cNvPicPr>
          <p:nvPr/>
        </p:nvPicPr>
        <p:blipFill>
          <a:blip r:embed="rId5"/>
          <a:stretch>
            <a:fillRect/>
          </a:stretch>
        </p:blipFill>
        <p:spPr>
          <a:xfrm>
            <a:off x="2221968" y="8438792"/>
            <a:ext cx="848682" cy="848682"/>
          </a:xfrm>
          <a:prstGeom prst="rect">
            <a:avLst/>
          </a:prstGeom>
        </p:spPr>
      </p:pic>
      <p:pic>
        <p:nvPicPr>
          <p:cNvPr id="68" name="図形 4">
            <a:extLst>
              <a:ext uri="{FF2B5EF4-FFF2-40B4-BE49-F238E27FC236}">
                <a16:creationId xmlns:a16="http://schemas.microsoft.com/office/drawing/2014/main" id="{A75C6B5D-1716-4600-94D4-064C2D023A6F}"/>
              </a:ext>
            </a:extLst>
          </p:cNvPr>
          <p:cNvPicPr>
            <a:picLocks noChangeAspect="1"/>
          </p:cNvPicPr>
          <p:nvPr/>
        </p:nvPicPr>
        <p:blipFill>
          <a:blip r:embed="rId6"/>
          <a:stretch>
            <a:fillRect/>
          </a:stretch>
        </p:blipFill>
        <p:spPr>
          <a:xfrm>
            <a:off x="5006918" y="8458965"/>
            <a:ext cx="917158" cy="917158"/>
          </a:xfrm>
          <a:prstGeom prst="rect">
            <a:avLst/>
          </a:prstGeom>
        </p:spPr>
      </p:pic>
      <p:pic>
        <p:nvPicPr>
          <p:cNvPr id="69" name="コンテンツプレースホルダ 24">
            <a:extLst>
              <a:ext uri="{FF2B5EF4-FFF2-40B4-BE49-F238E27FC236}">
                <a16:creationId xmlns:a16="http://schemas.microsoft.com/office/drawing/2014/main" id="{48FD2DB8-7022-41BF-AFB5-D2F21E0D18A5}"/>
              </a:ext>
            </a:extLst>
          </p:cNvPr>
          <p:cNvPicPr>
            <a:picLocks noChangeAspect="1"/>
          </p:cNvPicPr>
          <p:nvPr/>
        </p:nvPicPr>
        <p:blipFill>
          <a:blip r:embed="rId7"/>
          <a:stretch>
            <a:fillRect/>
          </a:stretch>
        </p:blipFill>
        <p:spPr>
          <a:xfrm>
            <a:off x="1099276" y="8458965"/>
            <a:ext cx="737467" cy="830998"/>
          </a:xfrm>
          <a:prstGeom prst="rect">
            <a:avLst/>
          </a:prstGeom>
        </p:spPr>
      </p:pic>
      <p:pic>
        <p:nvPicPr>
          <p:cNvPr id="70" name="図形 25">
            <a:extLst>
              <a:ext uri="{FF2B5EF4-FFF2-40B4-BE49-F238E27FC236}">
                <a16:creationId xmlns:a16="http://schemas.microsoft.com/office/drawing/2014/main" id="{ED9E3932-EAD1-4FDF-976D-A355F3DD3BF0}"/>
              </a:ext>
            </a:extLst>
          </p:cNvPr>
          <p:cNvPicPr>
            <a:picLocks noChangeAspect="1"/>
          </p:cNvPicPr>
          <p:nvPr/>
        </p:nvPicPr>
        <p:blipFill>
          <a:blip r:embed="rId8"/>
          <a:stretch>
            <a:fillRect/>
          </a:stretch>
        </p:blipFill>
        <p:spPr>
          <a:xfrm>
            <a:off x="3945508" y="8458965"/>
            <a:ext cx="780680" cy="848683"/>
          </a:xfrm>
          <a:prstGeom prst="rect">
            <a:avLst/>
          </a:prstGeom>
        </p:spPr>
      </p:pic>
      <p:sp>
        <p:nvSpPr>
          <p:cNvPr id="71" name="テキストボックス 26">
            <a:extLst>
              <a:ext uri="{FF2B5EF4-FFF2-40B4-BE49-F238E27FC236}">
                <a16:creationId xmlns:a16="http://schemas.microsoft.com/office/drawing/2014/main" id="{C3FB503C-A60C-4C7C-A99A-09BDA42B6E0D}"/>
              </a:ext>
            </a:extLst>
          </p:cNvPr>
          <p:cNvSpPr txBox="1"/>
          <p:nvPr/>
        </p:nvSpPr>
        <p:spPr>
          <a:xfrm>
            <a:off x="3851467" y="9264153"/>
            <a:ext cx="954107" cy="276999"/>
          </a:xfrm>
          <a:prstGeom prst="rect">
            <a:avLst/>
          </a:prstGeom>
          <a:noFill/>
        </p:spPr>
        <p:txBody>
          <a:bodyPr wrap="none" rtlCol="0">
            <a:spAutoFit/>
          </a:bodyPr>
          <a:lstStyle/>
          <a:p>
            <a:r>
              <a:rPr lang="ja-JP" altLang="en-US" sz="1200" dirty="0">
                <a:latin typeface="HG丸ｺﾞｼｯｸM-PRO" panose="020F0600000000000000" pitchFamily="50" charset="-128"/>
                <a:ea typeface="HG丸ｺﾞｼｯｸM-PRO" panose="020F0600000000000000" pitchFamily="50" charset="-128"/>
              </a:rPr>
              <a:t>電気給湯器</a:t>
            </a:r>
          </a:p>
        </p:txBody>
      </p:sp>
      <p:sp>
        <p:nvSpPr>
          <p:cNvPr id="72" name="四角形 38">
            <a:extLst>
              <a:ext uri="{FF2B5EF4-FFF2-40B4-BE49-F238E27FC236}">
                <a16:creationId xmlns:a16="http://schemas.microsoft.com/office/drawing/2014/main" id="{EC86F1A3-3622-4119-8791-1DD7F42A9675}"/>
              </a:ext>
            </a:extLst>
          </p:cNvPr>
          <p:cNvSpPr/>
          <p:nvPr/>
        </p:nvSpPr>
        <p:spPr>
          <a:xfrm>
            <a:off x="3946404" y="7272031"/>
            <a:ext cx="929981" cy="113220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a:p>
            <a:pPr algn="ctr"/>
            <a:r>
              <a:rPr lang="ja-JP" altLang="en-US" dirty="0"/>
              <a:t>電気</a:t>
            </a:r>
          </a:p>
        </p:txBody>
      </p:sp>
      <p:sp>
        <p:nvSpPr>
          <p:cNvPr id="73" name="四角形 39">
            <a:extLst>
              <a:ext uri="{FF2B5EF4-FFF2-40B4-BE49-F238E27FC236}">
                <a16:creationId xmlns:a16="http://schemas.microsoft.com/office/drawing/2014/main" id="{355C20D4-BCF7-4A60-9462-B97FC753F581}"/>
              </a:ext>
            </a:extLst>
          </p:cNvPr>
          <p:cNvSpPr/>
          <p:nvPr/>
        </p:nvSpPr>
        <p:spPr>
          <a:xfrm>
            <a:off x="3945508" y="6645513"/>
            <a:ext cx="934844" cy="626517"/>
          </a:xfrm>
          <a:prstGeom prst="rect">
            <a:avLst/>
          </a:prstGeom>
          <a:solidFill>
            <a:schemeClr val="accent6">
              <a:lumMod val="20000"/>
              <a:lumOff val="80000"/>
            </a:schemeClr>
          </a:solidFill>
          <a:ln w="2222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rPr>
              <a:t>省エネで削減</a:t>
            </a:r>
          </a:p>
        </p:txBody>
      </p:sp>
      <p:sp>
        <p:nvSpPr>
          <p:cNvPr id="74" name="四角形 42">
            <a:extLst>
              <a:ext uri="{FF2B5EF4-FFF2-40B4-BE49-F238E27FC236}">
                <a16:creationId xmlns:a16="http://schemas.microsoft.com/office/drawing/2014/main" id="{27231F92-0CCC-4E03-92D1-C732C33B529C}"/>
              </a:ext>
            </a:extLst>
          </p:cNvPr>
          <p:cNvSpPr/>
          <p:nvPr/>
        </p:nvSpPr>
        <p:spPr>
          <a:xfrm>
            <a:off x="5009777" y="7272031"/>
            <a:ext cx="941704" cy="1132205"/>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p>
          <a:p>
            <a:pPr algn="ctr"/>
            <a:endParaRPr lang="en-US" altLang="ja-JP" sz="1400" dirty="0"/>
          </a:p>
          <a:p>
            <a:pPr algn="ctr"/>
            <a:r>
              <a:rPr lang="ja-JP" altLang="en-US" sz="1400" dirty="0"/>
              <a:t>再生可能</a:t>
            </a:r>
            <a:endParaRPr lang="ja-JP" altLang="en-US" dirty="0"/>
          </a:p>
          <a:p>
            <a:pPr algn="ctr"/>
            <a:r>
              <a:rPr lang="ja-JP" altLang="en-US" sz="1100" dirty="0"/>
              <a:t>エネルギー</a:t>
            </a:r>
          </a:p>
        </p:txBody>
      </p:sp>
      <p:pic>
        <p:nvPicPr>
          <p:cNvPr id="78" name="図形 46">
            <a:extLst>
              <a:ext uri="{FF2B5EF4-FFF2-40B4-BE49-F238E27FC236}">
                <a16:creationId xmlns:a16="http://schemas.microsoft.com/office/drawing/2014/main" id="{8ED03D8F-541B-46A3-95EA-932F7E56C21F}"/>
              </a:ext>
            </a:extLst>
          </p:cNvPr>
          <p:cNvPicPr>
            <a:picLocks noChangeAspect="1"/>
          </p:cNvPicPr>
          <p:nvPr/>
        </p:nvPicPr>
        <p:blipFill>
          <a:blip r:embed="rId9"/>
          <a:stretch>
            <a:fillRect/>
          </a:stretch>
        </p:blipFill>
        <p:spPr>
          <a:xfrm>
            <a:off x="5242182" y="7340309"/>
            <a:ext cx="501374" cy="463909"/>
          </a:xfrm>
          <a:prstGeom prst="rect">
            <a:avLst/>
          </a:prstGeom>
        </p:spPr>
      </p:pic>
      <p:pic>
        <p:nvPicPr>
          <p:cNvPr id="79" name="図形 47">
            <a:extLst>
              <a:ext uri="{FF2B5EF4-FFF2-40B4-BE49-F238E27FC236}">
                <a16:creationId xmlns:a16="http://schemas.microsoft.com/office/drawing/2014/main" id="{5F27642F-47E9-4E5D-BF99-AFA7A2B82106}"/>
              </a:ext>
            </a:extLst>
          </p:cNvPr>
          <p:cNvPicPr>
            <a:picLocks noChangeAspect="1"/>
          </p:cNvPicPr>
          <p:nvPr/>
        </p:nvPicPr>
        <p:blipFill>
          <a:blip r:embed="rId10"/>
          <a:stretch>
            <a:fillRect/>
          </a:stretch>
        </p:blipFill>
        <p:spPr>
          <a:xfrm>
            <a:off x="4218512" y="7364480"/>
            <a:ext cx="385763" cy="437071"/>
          </a:xfrm>
          <a:prstGeom prst="rect">
            <a:avLst/>
          </a:prstGeom>
        </p:spPr>
      </p:pic>
      <p:sp>
        <p:nvSpPr>
          <p:cNvPr id="58" name="四角形 13">
            <a:extLst>
              <a:ext uri="{FF2B5EF4-FFF2-40B4-BE49-F238E27FC236}">
                <a16:creationId xmlns:a16="http://schemas.microsoft.com/office/drawing/2014/main" id="{0934CDF8-AEF5-43EC-AC2F-1CFE10652478}"/>
              </a:ext>
            </a:extLst>
          </p:cNvPr>
          <p:cNvSpPr/>
          <p:nvPr/>
        </p:nvSpPr>
        <p:spPr>
          <a:xfrm>
            <a:off x="2142158" y="6790294"/>
            <a:ext cx="817961" cy="512898"/>
          </a:xfrm>
          <a:prstGeom prst="rect">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天然ガス</a:t>
            </a:r>
          </a:p>
        </p:txBody>
      </p:sp>
      <p:cxnSp>
        <p:nvCxnSpPr>
          <p:cNvPr id="81" name="直線コネクタ 80">
            <a:extLst>
              <a:ext uri="{FF2B5EF4-FFF2-40B4-BE49-F238E27FC236}">
                <a16:creationId xmlns:a16="http://schemas.microsoft.com/office/drawing/2014/main" id="{4F2C0730-035D-40F6-BCC9-E60FBA9EEEB3}"/>
              </a:ext>
            </a:extLst>
          </p:cNvPr>
          <p:cNvCxnSpPr>
            <a:cxnSpLocks/>
          </p:cNvCxnSpPr>
          <p:nvPr/>
        </p:nvCxnSpPr>
        <p:spPr>
          <a:xfrm>
            <a:off x="3017693" y="6666129"/>
            <a:ext cx="833774" cy="618837"/>
          </a:xfrm>
          <a:prstGeom prst="line">
            <a:avLst/>
          </a:prstGeom>
          <a:ln w="2222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82" name="四角形 39">
            <a:extLst>
              <a:ext uri="{FF2B5EF4-FFF2-40B4-BE49-F238E27FC236}">
                <a16:creationId xmlns:a16="http://schemas.microsoft.com/office/drawing/2014/main" id="{FB9CD6BE-C759-45B3-8B56-32C741CF46D2}"/>
              </a:ext>
            </a:extLst>
          </p:cNvPr>
          <p:cNvSpPr/>
          <p:nvPr/>
        </p:nvSpPr>
        <p:spPr>
          <a:xfrm>
            <a:off x="5013207" y="6638100"/>
            <a:ext cx="934844" cy="626517"/>
          </a:xfrm>
          <a:prstGeom prst="rect">
            <a:avLst/>
          </a:prstGeom>
          <a:solidFill>
            <a:schemeClr val="accent6">
              <a:lumMod val="20000"/>
              <a:lumOff val="80000"/>
            </a:schemeClr>
          </a:solidFill>
          <a:ln w="2222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rPr>
              <a:t>省エネで削減</a:t>
            </a:r>
          </a:p>
        </p:txBody>
      </p:sp>
      <p:sp>
        <p:nvSpPr>
          <p:cNvPr id="83" name="テキストボックス 19">
            <a:extLst>
              <a:ext uri="{FF2B5EF4-FFF2-40B4-BE49-F238E27FC236}">
                <a16:creationId xmlns:a16="http://schemas.microsoft.com/office/drawing/2014/main" id="{BF9BAD52-E94A-4C79-8BA9-F97F087DFA1F}"/>
              </a:ext>
            </a:extLst>
          </p:cNvPr>
          <p:cNvSpPr txBox="1"/>
          <p:nvPr/>
        </p:nvSpPr>
        <p:spPr>
          <a:xfrm>
            <a:off x="3389364" y="6177806"/>
            <a:ext cx="1723549" cy="461665"/>
          </a:xfrm>
          <a:prstGeom prst="rect">
            <a:avLst/>
          </a:prstGeom>
          <a:noFill/>
        </p:spPr>
        <p:txBody>
          <a:bodyPr wrap="none" rtlCol="0">
            <a:spAutoFit/>
          </a:bodyPr>
          <a:lstStyle/>
          <a:p>
            <a:r>
              <a:rPr lang="ja-JP" altLang="en-US" sz="1200" dirty="0">
                <a:latin typeface="HG丸ｺﾞｼｯｸM-PRO" panose="020F0600000000000000" pitchFamily="50" charset="-128"/>
                <a:ea typeface="HG丸ｺﾞｼｯｸM-PRO" panose="020F0600000000000000" pitchFamily="50" charset="-128"/>
              </a:rPr>
              <a:t>家庭で使うエネルギー</a:t>
            </a:r>
          </a:p>
          <a:p>
            <a:r>
              <a:rPr lang="ja-JP" altLang="en-US" sz="1200" dirty="0">
                <a:latin typeface="HG丸ｺﾞｼｯｸM-PRO" panose="020F0600000000000000" pitchFamily="50" charset="-128"/>
                <a:ea typeface="HG丸ｺﾞｼｯｸM-PRO" panose="020F0600000000000000" pitchFamily="50" charset="-128"/>
              </a:rPr>
              <a:t>　（２次エネルギー）</a:t>
            </a:r>
          </a:p>
        </p:txBody>
      </p:sp>
      <p:sp>
        <p:nvSpPr>
          <p:cNvPr id="84" name="テキストボックス 20">
            <a:extLst>
              <a:ext uri="{FF2B5EF4-FFF2-40B4-BE49-F238E27FC236}">
                <a16:creationId xmlns:a16="http://schemas.microsoft.com/office/drawing/2014/main" id="{3E23DFC6-9252-4E4F-B12E-CCB6EBD50B14}"/>
              </a:ext>
            </a:extLst>
          </p:cNvPr>
          <p:cNvSpPr txBox="1"/>
          <p:nvPr/>
        </p:nvSpPr>
        <p:spPr>
          <a:xfrm>
            <a:off x="4991976" y="6180491"/>
            <a:ext cx="1723549" cy="461665"/>
          </a:xfrm>
          <a:prstGeom prst="rect">
            <a:avLst/>
          </a:prstGeom>
          <a:noFill/>
        </p:spPr>
        <p:txBody>
          <a:bodyPr wrap="none" rtlCol="0">
            <a:spAutoFit/>
          </a:bodyPr>
          <a:lstStyle/>
          <a:p>
            <a:r>
              <a:rPr lang="ja-JP" altLang="en-US" sz="1200" dirty="0">
                <a:latin typeface="HG丸ｺﾞｼｯｸM-PRO" panose="020F0600000000000000" pitchFamily="50" charset="-128"/>
                <a:ea typeface="HG丸ｺﾞｼｯｸM-PRO" panose="020F0600000000000000" pitchFamily="50" charset="-128"/>
              </a:rPr>
              <a:t>エネルギーの原料</a:t>
            </a:r>
          </a:p>
          <a:p>
            <a:r>
              <a:rPr lang="ja-JP" altLang="en-US" sz="1200" dirty="0">
                <a:latin typeface="HG丸ｺﾞｼｯｸM-PRO" panose="020F0600000000000000" pitchFamily="50" charset="-128"/>
                <a:ea typeface="HG丸ｺﾞｼｯｸM-PRO" panose="020F0600000000000000" pitchFamily="50" charset="-128"/>
              </a:rPr>
              <a:t>　（１次エネルギー）</a:t>
            </a:r>
          </a:p>
        </p:txBody>
      </p:sp>
      <p:sp>
        <p:nvSpPr>
          <p:cNvPr id="85" name="テキストボックス 26">
            <a:extLst>
              <a:ext uri="{FF2B5EF4-FFF2-40B4-BE49-F238E27FC236}">
                <a16:creationId xmlns:a16="http://schemas.microsoft.com/office/drawing/2014/main" id="{56A064A9-FED6-4AB3-A663-C333EC1CC0AD}"/>
              </a:ext>
            </a:extLst>
          </p:cNvPr>
          <p:cNvSpPr txBox="1"/>
          <p:nvPr/>
        </p:nvSpPr>
        <p:spPr>
          <a:xfrm>
            <a:off x="4979145" y="9251154"/>
            <a:ext cx="954107" cy="276999"/>
          </a:xfrm>
          <a:prstGeom prst="rect">
            <a:avLst/>
          </a:prstGeom>
          <a:noFill/>
        </p:spPr>
        <p:txBody>
          <a:bodyPr wrap="none" rtlCol="0">
            <a:spAutoFit/>
          </a:bodyPr>
          <a:lstStyle/>
          <a:p>
            <a:r>
              <a:rPr lang="ja-JP" altLang="en-US" sz="1200" dirty="0">
                <a:latin typeface="HG丸ｺﾞｼｯｸM-PRO" panose="020F0600000000000000" pitchFamily="50" charset="-128"/>
                <a:ea typeface="HG丸ｺﾞｼｯｸM-PRO" panose="020F0600000000000000" pitchFamily="50" charset="-128"/>
              </a:rPr>
              <a:t>電気自動車</a:t>
            </a:r>
          </a:p>
        </p:txBody>
      </p:sp>
      <p:sp>
        <p:nvSpPr>
          <p:cNvPr id="86" name="テキストボックス 26">
            <a:extLst>
              <a:ext uri="{FF2B5EF4-FFF2-40B4-BE49-F238E27FC236}">
                <a16:creationId xmlns:a16="http://schemas.microsoft.com/office/drawing/2014/main" id="{81CEA2CC-BC31-4D21-B242-6690F5F78EC3}"/>
              </a:ext>
            </a:extLst>
          </p:cNvPr>
          <p:cNvSpPr txBox="1"/>
          <p:nvPr/>
        </p:nvSpPr>
        <p:spPr>
          <a:xfrm>
            <a:off x="511368" y="8404236"/>
            <a:ext cx="646331" cy="276999"/>
          </a:xfrm>
          <a:prstGeom prst="rect">
            <a:avLst/>
          </a:prstGeom>
          <a:noFill/>
        </p:spPr>
        <p:txBody>
          <a:bodyPr wrap="none" rtlCol="0">
            <a:spAutoFit/>
          </a:bodyPr>
          <a:lstStyle/>
          <a:p>
            <a:r>
              <a:rPr lang="ja-JP" altLang="en-US" sz="1200" dirty="0">
                <a:latin typeface="HG丸ｺﾞｼｯｸM-PRO" panose="020F0600000000000000" pitchFamily="50" charset="-128"/>
                <a:ea typeface="HG丸ｺﾞｼｯｸM-PRO" panose="020F0600000000000000" pitchFamily="50" charset="-128"/>
              </a:rPr>
              <a:t>例えば</a:t>
            </a:r>
          </a:p>
        </p:txBody>
      </p:sp>
      <p:sp>
        <p:nvSpPr>
          <p:cNvPr id="87" name="テキスト ボックス 86">
            <a:extLst>
              <a:ext uri="{FF2B5EF4-FFF2-40B4-BE49-F238E27FC236}">
                <a16:creationId xmlns:a16="http://schemas.microsoft.com/office/drawing/2014/main" id="{50F5D329-2F94-4C26-A589-F4533CB6D521}"/>
              </a:ext>
            </a:extLst>
          </p:cNvPr>
          <p:cNvSpPr txBox="1"/>
          <p:nvPr/>
        </p:nvSpPr>
        <p:spPr>
          <a:xfrm>
            <a:off x="518816" y="4767034"/>
            <a:ext cx="5909216" cy="1077218"/>
          </a:xfrm>
          <a:prstGeom prst="rect">
            <a:avLst/>
          </a:prstGeom>
          <a:noFill/>
        </p:spPr>
        <p:txBody>
          <a:bodyPr wrap="square" rtlCol="0">
            <a:spAutoFit/>
          </a:bodyPr>
          <a:lstStyle/>
          <a:p>
            <a:r>
              <a:rPr kumimoji="1" lang="ja-JP" altLang="en-US" sz="1600" dirty="0"/>
              <a:t>　</a:t>
            </a:r>
            <a:r>
              <a:rPr kumimoji="1" lang="ja-JP" altLang="en-US" sz="1600" dirty="0">
                <a:latin typeface="HG丸ｺﾞｼｯｸM-PRO" panose="020F0600000000000000" pitchFamily="50" charset="-128"/>
                <a:ea typeface="HG丸ｺﾞｼｯｸM-PRO" panose="020F0600000000000000" pitchFamily="50" charset="-128"/>
              </a:rPr>
              <a:t>家庭の設備を見直し、可能な限りの省エネを行ったうえで、削減しきれない部分については、再生可能エネルギーを原料とするエネルギーで賄うことで、家庭の脱炭素化を行うことができます。</a:t>
            </a:r>
            <a:endParaRPr kumimoji="1" lang="en-US" altLang="ja-JP" sz="1600" dirty="0">
              <a:latin typeface="HG丸ｺﾞｼｯｸM-PRO" panose="020F0600000000000000" pitchFamily="50" charset="-128"/>
              <a:ea typeface="HG丸ｺﾞｼｯｸM-PRO" panose="020F0600000000000000" pitchFamily="50" charset="-128"/>
            </a:endParaRPr>
          </a:p>
        </p:txBody>
      </p:sp>
      <p:sp>
        <p:nvSpPr>
          <p:cNvPr id="89" name="正方形/長方形 88">
            <a:extLst>
              <a:ext uri="{FF2B5EF4-FFF2-40B4-BE49-F238E27FC236}">
                <a16:creationId xmlns:a16="http://schemas.microsoft.com/office/drawing/2014/main" id="{EEC91509-4083-4862-951B-A9AACC060DE5}"/>
              </a:ext>
            </a:extLst>
          </p:cNvPr>
          <p:cNvSpPr/>
          <p:nvPr/>
        </p:nvSpPr>
        <p:spPr>
          <a:xfrm>
            <a:off x="1114444" y="5859478"/>
            <a:ext cx="1949302" cy="318976"/>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見直し前</a:t>
            </a:r>
          </a:p>
        </p:txBody>
      </p:sp>
      <p:sp>
        <p:nvSpPr>
          <p:cNvPr id="90" name="正方形/長方形 89">
            <a:extLst>
              <a:ext uri="{FF2B5EF4-FFF2-40B4-BE49-F238E27FC236}">
                <a16:creationId xmlns:a16="http://schemas.microsoft.com/office/drawing/2014/main" id="{8B12EABA-6D25-4F03-99D7-CA374E5EA4F5}"/>
              </a:ext>
            </a:extLst>
          </p:cNvPr>
          <p:cNvSpPr/>
          <p:nvPr/>
        </p:nvSpPr>
        <p:spPr>
          <a:xfrm>
            <a:off x="4048022" y="5859478"/>
            <a:ext cx="1949302" cy="318976"/>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見直し後</a:t>
            </a:r>
          </a:p>
        </p:txBody>
      </p:sp>
    </p:spTree>
    <p:extLst>
      <p:ext uri="{BB962C8B-B14F-4D97-AF65-F5344CB8AC3E}">
        <p14:creationId xmlns:p14="http://schemas.microsoft.com/office/powerpoint/2010/main" val="3573862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8FEFDF58-103A-468C-92DE-16BFE9FEBEF6}"/>
              </a:ext>
            </a:extLst>
          </p:cNvPr>
          <p:cNvGrpSpPr/>
          <p:nvPr/>
        </p:nvGrpSpPr>
        <p:grpSpPr>
          <a:xfrm>
            <a:off x="1" y="0"/>
            <a:ext cx="6857999" cy="9906000"/>
            <a:chOff x="5775176" y="502371"/>
            <a:chExt cx="6857999" cy="9906000"/>
          </a:xfrm>
        </p:grpSpPr>
        <p:sp>
          <p:nvSpPr>
            <p:cNvPr id="17" name="正方形/長方形 16">
              <a:extLst>
                <a:ext uri="{FF2B5EF4-FFF2-40B4-BE49-F238E27FC236}">
                  <a16:creationId xmlns:a16="http://schemas.microsoft.com/office/drawing/2014/main" id="{2E2CE87A-0FE7-4857-BDCE-165937E66B8F}"/>
                </a:ext>
              </a:extLst>
            </p:cNvPr>
            <p:cNvSpPr/>
            <p:nvPr/>
          </p:nvSpPr>
          <p:spPr>
            <a:xfrm>
              <a:off x="5775176" y="502371"/>
              <a:ext cx="6857999" cy="990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1FBF5F64-88E1-4154-A5CE-FD97C3AD13CF}"/>
                </a:ext>
              </a:extLst>
            </p:cNvPr>
            <p:cNvSpPr/>
            <p:nvPr/>
          </p:nvSpPr>
          <p:spPr>
            <a:xfrm>
              <a:off x="6040990" y="746921"/>
              <a:ext cx="6390167" cy="9399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テキスト ボックス 1">
            <a:extLst>
              <a:ext uri="{FF2B5EF4-FFF2-40B4-BE49-F238E27FC236}">
                <a16:creationId xmlns:a16="http://schemas.microsoft.com/office/drawing/2014/main" id="{1891E8C3-A322-43DA-85C2-69129ED3F5D4}"/>
              </a:ext>
            </a:extLst>
          </p:cNvPr>
          <p:cNvSpPr txBox="1"/>
          <p:nvPr/>
        </p:nvSpPr>
        <p:spPr>
          <a:xfrm>
            <a:off x="2945533" y="9567230"/>
            <a:ext cx="1026243" cy="369332"/>
          </a:xfrm>
          <a:prstGeom prst="rect">
            <a:avLst/>
          </a:prstGeom>
          <a:noFill/>
        </p:spPr>
        <p:txBody>
          <a:bodyPr wrap="none" rtlCol="0">
            <a:spAutoFit/>
          </a:bodyPr>
          <a:lstStyle/>
          <a:p>
            <a:r>
              <a:rPr kumimoji="1" lang="en-US" altLang="ja-JP" sz="1200" dirty="0">
                <a:latin typeface="HG丸ｺﾞｼｯｸM-PRO" panose="020F0600000000000000" pitchFamily="50" charset="-128"/>
                <a:ea typeface="HG丸ｺﾞｼｯｸM-PRO" panose="020F0600000000000000" pitchFamily="50" charset="-128"/>
              </a:rPr>
              <a:t>Page</a:t>
            </a:r>
            <a:r>
              <a:rPr kumimoji="1" lang="en-US" altLang="ja-JP" dirty="0">
                <a:latin typeface="HG丸ｺﾞｼｯｸM-PRO" panose="020F0600000000000000" pitchFamily="50" charset="-128"/>
                <a:ea typeface="HG丸ｺﾞｼｯｸM-PRO" panose="020F0600000000000000" pitchFamily="50" charset="-128"/>
              </a:rPr>
              <a:t>.0</a:t>
            </a:r>
            <a:r>
              <a:rPr kumimoji="1" lang="ja-JP" altLang="en-US" dirty="0">
                <a:latin typeface="HG丸ｺﾞｼｯｸM-PRO" panose="020F0600000000000000" pitchFamily="50" charset="-128"/>
                <a:ea typeface="HG丸ｺﾞｼｯｸM-PRO" panose="020F0600000000000000" pitchFamily="50" charset="-128"/>
              </a:rPr>
              <a:t>４</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36853101-7AD0-467F-B7F2-F0C836EC3296}"/>
              </a:ext>
            </a:extLst>
          </p:cNvPr>
          <p:cNvSpPr txBox="1"/>
          <p:nvPr/>
        </p:nvSpPr>
        <p:spPr>
          <a:xfrm>
            <a:off x="474390" y="1066910"/>
            <a:ext cx="5909216" cy="584775"/>
          </a:xfrm>
          <a:prstGeom prst="rect">
            <a:avLst/>
          </a:prstGeom>
          <a:noFill/>
        </p:spPr>
        <p:txBody>
          <a:bodyPr wrap="square" rtlCol="0">
            <a:spAutoFit/>
          </a:bodyPr>
          <a:lstStyle/>
          <a:p>
            <a:r>
              <a:rPr kumimoji="1" lang="ja-JP" altLang="en-US" sz="1600" dirty="0"/>
              <a:t>　</a:t>
            </a:r>
            <a:r>
              <a:rPr kumimoji="1" lang="ja-JP" altLang="en-US" sz="1600" dirty="0">
                <a:latin typeface="HG丸ｺﾞｼｯｸM-PRO" panose="020F0600000000000000" pitchFamily="50" charset="-128"/>
                <a:ea typeface="HG丸ｺﾞｼｯｸM-PRO" panose="020F0600000000000000" pitchFamily="50" charset="-128"/>
              </a:rPr>
              <a:t>知立市住宅用地球温暖化対策設備補助金の補助対象の設備と補助金額は以下のとおりです。</a:t>
            </a:r>
            <a:endParaRPr kumimoji="1" lang="en-US" altLang="ja-JP" sz="1600" dirty="0">
              <a:latin typeface="HG丸ｺﾞｼｯｸM-PRO" panose="020F0600000000000000" pitchFamily="50" charset="-128"/>
              <a:ea typeface="HG丸ｺﾞｼｯｸM-PRO" panose="020F0600000000000000" pitchFamily="50" charset="-128"/>
            </a:endParaRPr>
          </a:p>
        </p:txBody>
      </p:sp>
      <p:graphicFrame>
        <p:nvGraphicFramePr>
          <p:cNvPr id="7" name="表 6">
            <a:extLst>
              <a:ext uri="{FF2B5EF4-FFF2-40B4-BE49-F238E27FC236}">
                <a16:creationId xmlns:a16="http://schemas.microsoft.com/office/drawing/2014/main" id="{C5BF5608-50E8-4BD3-B62B-7FC72C50B14E}"/>
              </a:ext>
            </a:extLst>
          </p:cNvPr>
          <p:cNvGraphicFramePr>
            <a:graphicFrameLocks noGrp="1"/>
          </p:cNvGraphicFramePr>
          <p:nvPr>
            <p:extLst>
              <p:ext uri="{D42A27DB-BD31-4B8C-83A1-F6EECF244321}">
                <p14:modId xmlns:p14="http://schemas.microsoft.com/office/powerpoint/2010/main" val="1773491414"/>
              </p:ext>
            </p:extLst>
          </p:nvPr>
        </p:nvGraphicFramePr>
        <p:xfrm>
          <a:off x="601489" y="1923493"/>
          <a:ext cx="5561186" cy="4691380"/>
        </p:xfrm>
        <a:graphic>
          <a:graphicData uri="http://schemas.openxmlformats.org/drawingml/2006/table">
            <a:tbl>
              <a:tblPr firstRow="1" bandRow="1">
                <a:tableStyleId>{5940675A-B579-460E-94D1-54222C63F5DA}</a:tableStyleId>
              </a:tblPr>
              <a:tblGrid>
                <a:gridCol w="1145424">
                  <a:extLst>
                    <a:ext uri="{9D8B030D-6E8A-4147-A177-3AD203B41FA5}">
                      <a16:colId xmlns:a16="http://schemas.microsoft.com/office/drawing/2014/main" val="1734419918"/>
                    </a:ext>
                  </a:extLst>
                </a:gridCol>
                <a:gridCol w="1112088">
                  <a:extLst>
                    <a:ext uri="{9D8B030D-6E8A-4147-A177-3AD203B41FA5}">
                      <a16:colId xmlns:a16="http://schemas.microsoft.com/office/drawing/2014/main" val="3911916634"/>
                    </a:ext>
                  </a:extLst>
                </a:gridCol>
                <a:gridCol w="1693949">
                  <a:extLst>
                    <a:ext uri="{9D8B030D-6E8A-4147-A177-3AD203B41FA5}">
                      <a16:colId xmlns:a16="http://schemas.microsoft.com/office/drawing/2014/main" val="2881123783"/>
                    </a:ext>
                  </a:extLst>
                </a:gridCol>
                <a:gridCol w="1609725">
                  <a:extLst>
                    <a:ext uri="{9D8B030D-6E8A-4147-A177-3AD203B41FA5}">
                      <a16:colId xmlns:a16="http://schemas.microsoft.com/office/drawing/2014/main" val="3329373953"/>
                    </a:ext>
                  </a:extLst>
                </a:gridCol>
              </a:tblGrid>
              <a:tr h="370840">
                <a:tc gridSpan="3">
                  <a:txBody>
                    <a:bodyPr/>
                    <a:lstStyle/>
                    <a:p>
                      <a:r>
                        <a:rPr kumimoji="1" lang="ja-JP" altLang="en-US" dirty="0">
                          <a:latin typeface="HG丸ｺﾞｼｯｸM-PRO" panose="020F0600000000000000" pitchFamily="50" charset="-128"/>
                          <a:ea typeface="HG丸ｺﾞｼｯｸM-PRO" panose="020F0600000000000000" pitchFamily="50" charset="-128"/>
                        </a:rPr>
                        <a:t>項目</a:t>
                      </a:r>
                    </a:p>
                  </a:txBody>
                  <a:tcPr/>
                </a:tc>
                <a:tc hMerge="1">
                  <a:txBody>
                    <a:bodyPr/>
                    <a:lstStyle/>
                    <a:p>
                      <a:endParaRPr kumimoji="1" lang="ja-JP" altLang="en-US" dirty="0"/>
                    </a:p>
                  </a:txBody>
                  <a:tcPr/>
                </a:tc>
                <a:tc hMerge="1">
                  <a:txBody>
                    <a:bodyPr/>
                    <a:lstStyle/>
                    <a:p>
                      <a:endParaRPr kumimoji="1" lang="ja-JP" altLang="en-US"/>
                    </a:p>
                  </a:txBody>
                  <a:tcPr/>
                </a:tc>
                <a:tc>
                  <a:txBody>
                    <a:bodyPr/>
                    <a:lstStyle/>
                    <a:p>
                      <a:r>
                        <a:rPr kumimoji="1" lang="ja-JP" altLang="en-US" dirty="0">
                          <a:latin typeface="HG丸ｺﾞｼｯｸM-PRO" panose="020F0600000000000000" pitchFamily="50" charset="-128"/>
                          <a:ea typeface="HG丸ｺﾞｼｯｸM-PRO" panose="020F0600000000000000" pitchFamily="50" charset="-128"/>
                        </a:rPr>
                        <a:t>補助金額</a:t>
                      </a:r>
                    </a:p>
                  </a:txBody>
                  <a:tcPr/>
                </a:tc>
                <a:extLst>
                  <a:ext uri="{0D108BD9-81ED-4DB2-BD59-A6C34878D82A}">
                    <a16:rowId xmlns:a16="http://schemas.microsoft.com/office/drawing/2014/main" val="2656721442"/>
                  </a:ext>
                </a:extLst>
              </a:tr>
              <a:tr h="370840">
                <a:tc rowSpan="3">
                  <a:txBody>
                    <a:bodyPr/>
                    <a:lstStyle/>
                    <a:p>
                      <a:endParaRPr kumimoji="1" lang="en-US" altLang="ja-JP" dirty="0"/>
                    </a:p>
                    <a:p>
                      <a:endParaRPr kumimoji="1" lang="en-US" altLang="ja-JP" dirty="0"/>
                    </a:p>
                    <a:p>
                      <a:endParaRPr kumimoji="1" lang="en-US" altLang="ja-JP" dirty="0"/>
                    </a:p>
                    <a:p>
                      <a:r>
                        <a:rPr kumimoji="1" lang="ja-JP" altLang="en-US" dirty="0"/>
                        <a:t>一体的導入</a:t>
                      </a:r>
                      <a:endParaRPr kumimoji="1" lang="en-US" altLang="ja-JP" dirty="0">
                        <a:latin typeface="HG丸ｺﾞｼｯｸM-PRO" panose="020F0600000000000000" pitchFamily="50" charset="-128"/>
                        <a:ea typeface="HG丸ｺﾞｼｯｸM-PRO" panose="020F0600000000000000" pitchFamily="50" charset="-128"/>
                      </a:endParaRPr>
                    </a:p>
                  </a:txBody>
                  <a:tcPr/>
                </a:tc>
                <a:tc gridSpan="2">
                  <a:txBody>
                    <a:bodyPr/>
                    <a:lstStyle/>
                    <a:p>
                      <a:r>
                        <a:rPr kumimoji="1" lang="ja-JP" altLang="en-US" dirty="0">
                          <a:latin typeface="HG丸ｺﾞｼｯｸM-PRO" panose="020F0600000000000000" pitchFamily="50" charset="-128"/>
                          <a:ea typeface="HG丸ｺﾞｼｯｸM-PRO" panose="020F0600000000000000" pitchFamily="50" charset="-128"/>
                        </a:rPr>
                        <a:t>住宅用太陽光発電設備＋ＨＥＭＳ</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＋蓄電池</a:t>
                      </a:r>
                    </a:p>
                  </a:txBody>
                  <a:tcPr/>
                </a:tc>
                <a:tc hMerge="1">
                  <a:txBody>
                    <a:bodyPr/>
                    <a:lstStyle/>
                    <a:p>
                      <a:endParaRPr kumimoji="1" lang="ja-JP" altLang="en-US"/>
                    </a:p>
                  </a:txBody>
                  <a:tcPr/>
                </a:tc>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４６万円</a:t>
                      </a:r>
                    </a:p>
                  </a:txBody>
                  <a:tcPr/>
                </a:tc>
                <a:extLst>
                  <a:ext uri="{0D108BD9-81ED-4DB2-BD59-A6C34878D82A}">
                    <a16:rowId xmlns:a16="http://schemas.microsoft.com/office/drawing/2014/main" val="141378810"/>
                  </a:ext>
                </a:extLst>
              </a:tr>
              <a:tr h="370840">
                <a:tc vMerge="1">
                  <a:txBody>
                    <a:bodyPr/>
                    <a:lstStyle/>
                    <a:p>
                      <a:endParaRPr kumimoji="1" lang="ja-JP" altLang="en-US" dirty="0"/>
                    </a:p>
                  </a:txBody>
                  <a:tcPr/>
                </a:tc>
                <a:tc gridSpan="2">
                  <a:txBody>
                    <a:bodyPr/>
                    <a:lstStyle/>
                    <a:p>
                      <a:r>
                        <a:rPr kumimoji="1" lang="ja-JP" altLang="en-US" dirty="0">
                          <a:latin typeface="HG丸ｺﾞｼｯｸM-PRO" panose="020F0600000000000000" pitchFamily="50" charset="-128"/>
                          <a:ea typeface="HG丸ｺﾞｼｯｸM-PRO" panose="020F0600000000000000" pitchFamily="50" charset="-128"/>
                        </a:rPr>
                        <a:t>住宅用太陽光発電設備＋ＨＥＭＳ</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＋Ｖ２Ｈ</a:t>
                      </a:r>
                    </a:p>
                  </a:txBody>
                  <a:tcPr/>
                </a:tc>
                <a:tc hMerge="1">
                  <a:txBody>
                    <a:bodyPr/>
                    <a:lstStyle/>
                    <a:p>
                      <a:endParaRPr kumimoji="1" lang="ja-JP" altLang="en-US"/>
                    </a:p>
                  </a:txBody>
                  <a:tcPr/>
                </a:tc>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１１万円</a:t>
                      </a:r>
                    </a:p>
                  </a:txBody>
                  <a:tcPr/>
                </a:tc>
                <a:extLst>
                  <a:ext uri="{0D108BD9-81ED-4DB2-BD59-A6C34878D82A}">
                    <a16:rowId xmlns:a16="http://schemas.microsoft.com/office/drawing/2014/main" val="155326184"/>
                  </a:ext>
                </a:extLst>
              </a:tr>
              <a:tr h="370840">
                <a:tc vMerge="1">
                  <a:txBody>
                    <a:bodyPr/>
                    <a:lstStyle/>
                    <a:p>
                      <a:endParaRPr kumimoji="1" lang="ja-JP" altLang="en-US" dirty="0"/>
                    </a:p>
                  </a:txBody>
                  <a:tcPr/>
                </a:tc>
                <a:tc gridSpan="2">
                  <a:txBody>
                    <a:bodyPr/>
                    <a:lstStyle/>
                    <a:p>
                      <a:r>
                        <a:rPr kumimoji="1" lang="ja-JP" altLang="en-US" dirty="0">
                          <a:latin typeface="HG丸ｺﾞｼｯｸM-PRO" panose="020F0600000000000000" pitchFamily="50" charset="-128"/>
                          <a:ea typeface="HG丸ｺﾞｼｯｸM-PRO" panose="020F0600000000000000" pitchFamily="50" charset="-128"/>
                        </a:rPr>
                        <a:t>住宅用太陽光発電設備＋ＨＥＭＳ</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＋ＺＥＨ</a:t>
                      </a:r>
                    </a:p>
                  </a:txBody>
                  <a:tcPr/>
                </a:tc>
                <a:tc hMerge="1">
                  <a:txBody>
                    <a:bodyPr/>
                    <a:lstStyle/>
                    <a:p>
                      <a:endParaRPr kumimoji="1" lang="ja-JP" altLang="en-US"/>
                    </a:p>
                  </a:txBody>
                  <a:tcPr/>
                </a:tc>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１６万円</a:t>
                      </a:r>
                    </a:p>
                  </a:txBody>
                  <a:tcPr/>
                </a:tc>
                <a:extLst>
                  <a:ext uri="{0D108BD9-81ED-4DB2-BD59-A6C34878D82A}">
                    <a16:rowId xmlns:a16="http://schemas.microsoft.com/office/drawing/2014/main" val="4202863784"/>
                  </a:ext>
                </a:extLst>
              </a:tr>
              <a:tr h="370840">
                <a:tc gridSpan="3">
                  <a:txBody>
                    <a:bodyPr/>
                    <a:lstStyle/>
                    <a:p>
                      <a:r>
                        <a:rPr kumimoji="1" lang="ja-JP" altLang="en-US" dirty="0">
                          <a:latin typeface="HG丸ｺﾞｼｯｸM-PRO" panose="020F0600000000000000" pitchFamily="50" charset="-128"/>
                          <a:ea typeface="HG丸ｺﾞｼｯｸM-PRO" panose="020F0600000000000000" pitchFamily="50" charset="-128"/>
                        </a:rPr>
                        <a:t>家庭用燃料電池システム</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（エネファーム）</a:t>
                      </a:r>
                    </a:p>
                  </a:txBody>
                  <a:tcPr/>
                </a:tc>
                <a:tc hMerge="1">
                  <a:txBody>
                    <a:bodyPr/>
                    <a:lstStyle/>
                    <a:p>
                      <a:endParaRPr kumimoji="1" lang="ja-JP" altLang="en-US" dirty="0"/>
                    </a:p>
                  </a:txBody>
                  <a:tcPr/>
                </a:tc>
                <a:tc hMerge="1">
                  <a:txBody>
                    <a:bodyPr/>
                    <a:lstStyle/>
                    <a:p>
                      <a:endParaRPr kumimoji="1" lang="ja-JP" altLang="en-US"/>
                    </a:p>
                  </a:txBody>
                  <a:tcPr/>
                </a:tc>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５万円</a:t>
                      </a:r>
                    </a:p>
                  </a:txBody>
                  <a:tcPr/>
                </a:tc>
                <a:extLst>
                  <a:ext uri="{0D108BD9-81ED-4DB2-BD59-A6C34878D82A}">
                    <a16:rowId xmlns:a16="http://schemas.microsoft.com/office/drawing/2014/main" val="1910757000"/>
                  </a:ext>
                </a:extLst>
              </a:tr>
              <a:tr h="370840">
                <a:tc gridSpan="3">
                  <a:txBody>
                    <a:bodyPr/>
                    <a:lstStyle/>
                    <a:p>
                      <a:r>
                        <a:rPr kumimoji="1" lang="ja-JP" altLang="en-US" dirty="0">
                          <a:latin typeface="HG丸ｺﾞｼｯｸM-PRO" panose="020F0600000000000000" pitchFamily="50" charset="-128"/>
                          <a:ea typeface="HG丸ｺﾞｼｯｸM-PRO" panose="020F0600000000000000" pitchFamily="50" charset="-128"/>
                        </a:rPr>
                        <a:t>定置用リチウムイオン蓄電システム</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（蓄電池）</a:t>
                      </a:r>
                    </a:p>
                  </a:txBody>
                  <a:tcPr/>
                </a:tc>
                <a:tc hMerge="1">
                  <a:txBody>
                    <a:bodyPr/>
                    <a:lstStyle/>
                    <a:p>
                      <a:endParaRPr kumimoji="1" lang="ja-JP" altLang="en-US" dirty="0"/>
                    </a:p>
                  </a:txBody>
                  <a:tcPr/>
                </a:tc>
                <a:tc hMerge="1">
                  <a:txBody>
                    <a:bodyPr/>
                    <a:lstStyle/>
                    <a:p>
                      <a:endParaRPr kumimoji="1" lang="ja-JP" altLang="en-US"/>
                    </a:p>
                  </a:txBody>
                  <a:tcPr/>
                </a:tc>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４０万円</a:t>
                      </a:r>
                    </a:p>
                  </a:txBody>
                  <a:tcPr/>
                </a:tc>
                <a:extLst>
                  <a:ext uri="{0D108BD9-81ED-4DB2-BD59-A6C34878D82A}">
                    <a16:rowId xmlns:a16="http://schemas.microsoft.com/office/drawing/2014/main" val="3230955292"/>
                  </a:ext>
                </a:extLst>
              </a:tr>
              <a:tr h="370840">
                <a:tc gridSpan="3">
                  <a:txBody>
                    <a:bodyPr/>
                    <a:lstStyle/>
                    <a:p>
                      <a:r>
                        <a:rPr kumimoji="1" lang="ja-JP" altLang="en-US" dirty="0">
                          <a:latin typeface="HG丸ｺﾞｼｯｸM-PRO" panose="020F0600000000000000" pitchFamily="50" charset="-128"/>
                          <a:ea typeface="HG丸ｺﾞｼｯｸM-PRO" panose="020F0600000000000000" pitchFamily="50" charset="-128"/>
                        </a:rPr>
                        <a:t>家庭用エネルギー管理システム</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（ＨＥＭＳ）</a:t>
                      </a:r>
                    </a:p>
                  </a:txBody>
                  <a:tcPr/>
                </a:tc>
                <a:tc hMerge="1">
                  <a:txBody>
                    <a:bodyPr/>
                    <a:lstStyle/>
                    <a:p>
                      <a:endParaRPr kumimoji="1" lang="ja-JP" altLang="en-US" dirty="0"/>
                    </a:p>
                  </a:txBody>
                  <a:tcPr/>
                </a:tc>
                <a:tc hMerge="1">
                  <a:txBody>
                    <a:bodyPr/>
                    <a:lstStyle/>
                    <a:p>
                      <a:endParaRPr kumimoji="1" lang="ja-JP" altLang="en-US"/>
                    </a:p>
                  </a:txBody>
                  <a:tcPr/>
                </a:tc>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　８</a:t>
                      </a:r>
                      <a:r>
                        <a:rPr kumimoji="1" lang="ja-JP" altLang="en-US" u="sng" dirty="0">
                          <a:latin typeface="HG丸ｺﾞｼｯｸM-PRO" panose="020F0600000000000000" pitchFamily="50" charset="-128"/>
                          <a:ea typeface="HG丸ｺﾞｼｯｸM-PRO" panose="020F0600000000000000" pitchFamily="50" charset="-128"/>
                        </a:rPr>
                        <a:t>千</a:t>
                      </a:r>
                      <a:r>
                        <a:rPr kumimoji="1" lang="ja-JP" altLang="en-US" dirty="0">
                          <a:latin typeface="HG丸ｺﾞｼｯｸM-PRO" panose="020F0600000000000000" pitchFamily="50" charset="-128"/>
                          <a:ea typeface="HG丸ｺﾞｼｯｸM-PRO" panose="020F0600000000000000" pitchFamily="50" charset="-128"/>
                        </a:rPr>
                        <a:t>円</a:t>
                      </a:r>
                    </a:p>
                  </a:txBody>
                  <a:tcPr/>
                </a:tc>
                <a:extLst>
                  <a:ext uri="{0D108BD9-81ED-4DB2-BD59-A6C34878D82A}">
                    <a16:rowId xmlns:a16="http://schemas.microsoft.com/office/drawing/2014/main" val="74629172"/>
                  </a:ext>
                </a:extLst>
              </a:tr>
              <a:tr h="123613">
                <a:tc gridSpan="3">
                  <a:txBody>
                    <a:bodyPr/>
                    <a:lstStyle/>
                    <a:p>
                      <a:r>
                        <a:rPr kumimoji="1" lang="ja-JP" altLang="en-US" dirty="0">
                          <a:latin typeface="HG丸ｺﾞｼｯｸM-PRO" panose="020F0600000000000000" pitchFamily="50" charset="-128"/>
                          <a:ea typeface="HG丸ｺﾞｼｯｸM-PRO" panose="020F0600000000000000" pitchFamily="50" charset="-128"/>
                        </a:rPr>
                        <a:t>電気自動車等充給電設備（Ｖ２Ｈ）</a:t>
                      </a:r>
                    </a:p>
                  </a:txBody>
                  <a:tcPr/>
                </a:tc>
                <a:tc hMerge="1">
                  <a:txBody>
                    <a:bodyPr/>
                    <a:lstStyle/>
                    <a:p>
                      <a:endParaRPr kumimoji="1" lang="ja-JP" altLang="en-US" dirty="0"/>
                    </a:p>
                  </a:txBody>
                  <a:tcPr/>
                </a:tc>
                <a:tc hMerge="1">
                  <a:txBody>
                    <a:bodyPr/>
                    <a:lstStyle/>
                    <a:p>
                      <a:endParaRPr kumimoji="1" lang="ja-JP" altLang="en-US"/>
                    </a:p>
                  </a:txBody>
                  <a:tcPr/>
                </a:tc>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５万円</a:t>
                      </a:r>
                    </a:p>
                  </a:txBody>
                  <a:tcPr/>
                </a:tc>
                <a:extLst>
                  <a:ext uri="{0D108BD9-81ED-4DB2-BD59-A6C34878D82A}">
                    <a16:rowId xmlns:a16="http://schemas.microsoft.com/office/drawing/2014/main" val="2190136480"/>
                  </a:ext>
                </a:extLst>
              </a:tr>
              <a:tr h="173567">
                <a:tc rowSpan="2" gridSpan="2">
                  <a:txBody>
                    <a:bodyPr/>
                    <a:lstStyle/>
                    <a:p>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住宅用太陽熱利用システム</a:t>
                      </a:r>
                    </a:p>
                  </a:txBody>
                  <a:tcPr/>
                </a:tc>
                <a:tc rowSpan="2" hMerge="1">
                  <a:txBody>
                    <a:bodyPr/>
                    <a:lstStyle/>
                    <a:p>
                      <a:endParaRPr kumimoji="1" lang="ja-JP" altLang="en-US"/>
                    </a:p>
                  </a:txBody>
                  <a:tcPr/>
                </a:tc>
                <a:tc>
                  <a:txBody>
                    <a:bodyPr/>
                    <a:lstStyle/>
                    <a:p>
                      <a:r>
                        <a:rPr kumimoji="1" lang="ja-JP" altLang="en-US" dirty="0">
                          <a:latin typeface="HG丸ｺﾞｼｯｸM-PRO" panose="020F0600000000000000" pitchFamily="50" charset="-128"/>
                          <a:ea typeface="HG丸ｺﾞｼｯｸM-PRO" panose="020F0600000000000000" pitchFamily="50" charset="-128"/>
                        </a:rPr>
                        <a:t>強制循環型</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システム</a:t>
                      </a:r>
                    </a:p>
                  </a:txBody>
                  <a:tcPr/>
                </a:tc>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１０万円</a:t>
                      </a:r>
                      <a:endParaRPr kumimoji="1" lang="en-US" altLang="ja-JP"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3824346692"/>
                  </a:ext>
                </a:extLst>
              </a:tr>
              <a:tr h="123613">
                <a:tc gridSpan="2" vMerge="1">
                  <a:txBody>
                    <a:bodyPr/>
                    <a:lstStyle/>
                    <a:p>
                      <a:endParaRPr kumimoji="1" lang="ja-JP" altLang="en-US" dirty="0"/>
                    </a:p>
                  </a:txBody>
                  <a:tcPr/>
                </a:tc>
                <a:tc hMerge="1" vMerge="1">
                  <a:txBody>
                    <a:bodyPr/>
                    <a:lstStyle/>
                    <a:p>
                      <a:endParaRPr kumimoji="1" lang="ja-JP" altLang="en-US"/>
                    </a:p>
                  </a:txBody>
                  <a:tcPr/>
                </a:tc>
                <a:tc>
                  <a:txBody>
                    <a:bodyPr/>
                    <a:lstStyle/>
                    <a:p>
                      <a:r>
                        <a:rPr kumimoji="1" lang="ja-JP" altLang="en-US" dirty="0">
                          <a:latin typeface="HG丸ｺﾞｼｯｸM-PRO" panose="020F0600000000000000" pitchFamily="50" charset="-128"/>
                          <a:ea typeface="HG丸ｺﾞｼｯｸM-PRO" panose="020F0600000000000000" pitchFamily="50" charset="-128"/>
                        </a:rPr>
                        <a:t>自然循環型</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太陽熱温水器</a:t>
                      </a:r>
                    </a:p>
                  </a:txBody>
                  <a:tcPr/>
                </a:tc>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５万円</a:t>
                      </a:r>
                    </a:p>
                  </a:txBody>
                  <a:tcPr/>
                </a:tc>
                <a:extLst>
                  <a:ext uri="{0D108BD9-81ED-4DB2-BD59-A6C34878D82A}">
                    <a16:rowId xmlns:a16="http://schemas.microsoft.com/office/drawing/2014/main" val="567840717"/>
                  </a:ext>
                </a:extLst>
              </a:tr>
            </a:tbl>
          </a:graphicData>
        </a:graphic>
      </p:graphicFrame>
      <p:sp>
        <p:nvSpPr>
          <p:cNvPr id="48" name="テキスト ボックス 47">
            <a:extLst>
              <a:ext uri="{FF2B5EF4-FFF2-40B4-BE49-F238E27FC236}">
                <a16:creationId xmlns:a16="http://schemas.microsoft.com/office/drawing/2014/main" id="{F3E93092-F95D-4D8D-A56C-1607F9B86860}"/>
              </a:ext>
            </a:extLst>
          </p:cNvPr>
          <p:cNvSpPr txBox="1"/>
          <p:nvPr/>
        </p:nvSpPr>
        <p:spPr>
          <a:xfrm>
            <a:off x="601489" y="6926430"/>
            <a:ext cx="5909216" cy="2308324"/>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・工事の１０日前（建売住宅の場合は、引き渡しの１０日前）</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までに申請が必要です。</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・新築住宅、既設住宅、建売住宅ともに対象となります。</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（設置していた設備を取り替える場合も対象です）</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・太陽光発電設備のみの導入は補助対象外です。</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・新築の分譲マンションを購入する場合は、家庭用燃料電池シ　　</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ステムのみが補助対象設備となります。</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・自己の居住のために設置することが条件です。</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・予算がなくなり次第終了となります。</a:t>
            </a:r>
            <a:endParaRPr kumimoji="1" lang="en-US" altLang="ja-JP" sz="1600" dirty="0">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35824FAF-383D-42D0-8266-4C6A39D1BE7B}"/>
              </a:ext>
            </a:extLst>
          </p:cNvPr>
          <p:cNvSpPr txBox="1"/>
          <p:nvPr/>
        </p:nvSpPr>
        <p:spPr>
          <a:xfrm>
            <a:off x="612960" y="6647895"/>
            <a:ext cx="877163" cy="369332"/>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ご注意</a:t>
            </a:r>
          </a:p>
        </p:txBody>
      </p:sp>
      <p:sp>
        <p:nvSpPr>
          <p:cNvPr id="19" name="テキスト ボックス 18">
            <a:extLst>
              <a:ext uri="{FF2B5EF4-FFF2-40B4-BE49-F238E27FC236}">
                <a16:creationId xmlns:a16="http://schemas.microsoft.com/office/drawing/2014/main" id="{47E1125E-D1A6-4FCD-967B-D22BCD540B97}"/>
              </a:ext>
            </a:extLst>
          </p:cNvPr>
          <p:cNvSpPr txBox="1"/>
          <p:nvPr/>
        </p:nvSpPr>
        <p:spPr>
          <a:xfrm>
            <a:off x="633314" y="9306647"/>
            <a:ext cx="5750292" cy="307777"/>
          </a:xfrm>
          <a:prstGeom prst="rect">
            <a:avLst/>
          </a:prstGeom>
          <a:noFill/>
        </p:spPr>
        <p:txBody>
          <a:bodyPr wrap="none" rtlCol="0">
            <a:spAutoFit/>
          </a:bodyPr>
          <a:lstStyle/>
          <a:p>
            <a:r>
              <a:rPr kumimoji="1" lang="ja-JP" altLang="en-US" sz="1400" dirty="0">
                <a:highlight>
                  <a:srgbClr val="FFFF00"/>
                </a:highlight>
                <a:latin typeface="ＭＳ ゴシック" panose="020B0609070205080204" pitchFamily="49" charset="-128"/>
                <a:ea typeface="ＭＳ ゴシック" panose="020B0609070205080204" pitchFamily="49" charset="-128"/>
              </a:rPr>
              <a:t>詳しくは知立市住宅用地球温暖化対策設備補助金要綱をご覧ください</a:t>
            </a:r>
          </a:p>
        </p:txBody>
      </p:sp>
      <p:sp>
        <p:nvSpPr>
          <p:cNvPr id="49" name="テキスト ボックス 48">
            <a:extLst>
              <a:ext uri="{FF2B5EF4-FFF2-40B4-BE49-F238E27FC236}">
                <a16:creationId xmlns:a16="http://schemas.microsoft.com/office/drawing/2014/main" id="{474A3F64-117F-4DD5-A9E0-E138D2D2029B}"/>
              </a:ext>
            </a:extLst>
          </p:cNvPr>
          <p:cNvSpPr txBox="1"/>
          <p:nvPr/>
        </p:nvSpPr>
        <p:spPr>
          <a:xfrm>
            <a:off x="3508460" y="316519"/>
            <a:ext cx="2954655" cy="646331"/>
          </a:xfrm>
          <a:prstGeom prst="rect">
            <a:avLst/>
          </a:prstGeom>
          <a:solidFill>
            <a:schemeClr val="accent4">
              <a:lumMod val="20000"/>
              <a:lumOff val="80000"/>
            </a:schemeClr>
          </a:solid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令和８年度</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予算総額　４，５５０万円</a:t>
            </a:r>
          </a:p>
        </p:txBody>
      </p:sp>
      <p:sp>
        <p:nvSpPr>
          <p:cNvPr id="13" name="正方形/長方形 12">
            <a:extLst>
              <a:ext uri="{FF2B5EF4-FFF2-40B4-BE49-F238E27FC236}">
                <a16:creationId xmlns:a16="http://schemas.microsoft.com/office/drawing/2014/main" id="{F34252D6-99A9-4C18-801F-DD3D08D786EA}"/>
              </a:ext>
            </a:extLst>
          </p:cNvPr>
          <p:cNvSpPr/>
          <p:nvPr/>
        </p:nvSpPr>
        <p:spPr>
          <a:xfrm>
            <a:off x="255893" y="226911"/>
            <a:ext cx="2369106" cy="5232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丸ｺﾞｼｯｸM-PRO" panose="020F0600000000000000" pitchFamily="50" charset="-128"/>
                <a:ea typeface="HG丸ｺﾞｼｯｸM-PRO" panose="020F0600000000000000" pitchFamily="50" charset="-128"/>
              </a:rPr>
              <a:t>補助制度について</a:t>
            </a:r>
          </a:p>
        </p:txBody>
      </p:sp>
      <p:sp>
        <p:nvSpPr>
          <p:cNvPr id="15" name="テキスト ボックス 14">
            <a:extLst>
              <a:ext uri="{FF2B5EF4-FFF2-40B4-BE49-F238E27FC236}">
                <a16:creationId xmlns:a16="http://schemas.microsoft.com/office/drawing/2014/main" id="{F3BDCB14-B796-4C44-ABE9-649E6EA61916}"/>
              </a:ext>
            </a:extLst>
          </p:cNvPr>
          <p:cNvSpPr txBox="1"/>
          <p:nvPr/>
        </p:nvSpPr>
        <p:spPr>
          <a:xfrm>
            <a:off x="504046" y="1641400"/>
            <a:ext cx="5909216" cy="292388"/>
          </a:xfrm>
          <a:prstGeom prst="rect">
            <a:avLst/>
          </a:prstGeom>
          <a:noFill/>
        </p:spPr>
        <p:txBody>
          <a:bodyPr wrap="square" rtlCol="0">
            <a:spAutoFit/>
          </a:bodyPr>
          <a:lstStyle/>
          <a:p>
            <a:r>
              <a:rPr kumimoji="1" lang="en-US" altLang="ja-JP" sz="1300" dirty="0">
                <a:latin typeface="HG丸ｺﾞｼｯｸM-PRO" panose="020F0600000000000000" pitchFamily="50" charset="-128"/>
                <a:ea typeface="HG丸ｺﾞｼｯｸM-PRO" panose="020F0600000000000000" pitchFamily="50" charset="-128"/>
              </a:rPr>
              <a:t>※</a:t>
            </a:r>
            <a:r>
              <a:rPr kumimoji="1" lang="ja-JP" altLang="en-US" sz="1300" dirty="0">
                <a:latin typeface="HG丸ｺﾞｼｯｸM-PRO" panose="020F0600000000000000" pitchFamily="50" charset="-128"/>
                <a:ea typeface="HG丸ｺﾞｼｯｸM-PRO" panose="020F0600000000000000" pitchFamily="50" charset="-128"/>
              </a:rPr>
              <a:t>対象設備の詳細は</a:t>
            </a:r>
            <a:r>
              <a:rPr kumimoji="1" lang="en-US" altLang="ja-JP" sz="1300" dirty="0">
                <a:latin typeface="HG丸ｺﾞｼｯｸM-PRO" panose="020F0600000000000000" pitchFamily="50" charset="-128"/>
                <a:ea typeface="HG丸ｺﾞｼｯｸM-PRO" panose="020F0600000000000000" pitchFamily="50" charset="-128"/>
              </a:rPr>
              <a:t>6</a:t>
            </a:r>
            <a:r>
              <a:rPr kumimoji="1" lang="ja-JP" altLang="en-US" sz="1300" dirty="0">
                <a:latin typeface="HG丸ｺﾞｼｯｸM-PRO" panose="020F0600000000000000" pitchFamily="50" charset="-128"/>
                <a:ea typeface="HG丸ｺﾞｼｯｸM-PRO" panose="020F0600000000000000" pitchFamily="50" charset="-128"/>
              </a:rPr>
              <a:t>ページ・７ページでご確認ください。</a:t>
            </a:r>
            <a:endParaRPr kumimoji="1" lang="en-US" altLang="ja-JP" sz="1300" dirty="0">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7BFDDBCC-B5CF-411D-9F35-D89AF337F971}"/>
              </a:ext>
            </a:extLst>
          </p:cNvPr>
          <p:cNvSpPr txBox="1"/>
          <p:nvPr/>
        </p:nvSpPr>
        <p:spPr>
          <a:xfrm>
            <a:off x="3365633" y="9174717"/>
            <a:ext cx="3047629" cy="246221"/>
          </a:xfrm>
          <a:prstGeom prst="rect">
            <a:avLst/>
          </a:prstGeom>
          <a:noFill/>
        </p:spPr>
        <p:txBody>
          <a:bodyPr wrap="non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a:t>
            </a:r>
            <a:r>
              <a:rPr kumimoji="1" lang="en-US" altLang="ja-JP" sz="1000" dirty="0">
                <a:latin typeface="HG丸ｺﾞｼｯｸM-PRO" panose="020F0600000000000000" pitchFamily="50" charset="-128"/>
                <a:ea typeface="HG丸ｺﾞｼｯｸM-PRO" panose="020F0600000000000000" pitchFamily="50" charset="-128"/>
              </a:rPr>
              <a:t>9</a:t>
            </a:r>
            <a:r>
              <a:rPr kumimoji="1" lang="ja-JP" altLang="en-US" sz="1000" dirty="0">
                <a:latin typeface="HG丸ｺﾞｼｯｸM-PRO" panose="020F0600000000000000" pitchFamily="50" charset="-128"/>
                <a:ea typeface="HG丸ｺﾞｼｯｸM-PRO" panose="020F0600000000000000" pitchFamily="50" charset="-128"/>
              </a:rPr>
              <a:t>ページの</a:t>
            </a:r>
            <a:r>
              <a:rPr kumimoji="1" lang="en-US" altLang="ja-JP" sz="1000" dirty="0">
                <a:latin typeface="HG丸ｺﾞｼｯｸM-PRO" panose="020F0600000000000000" pitchFamily="50" charset="-128"/>
                <a:ea typeface="HG丸ｺﾞｼｯｸM-PRO" panose="020F0600000000000000" pitchFamily="50" charset="-128"/>
              </a:rPr>
              <a:t>QR</a:t>
            </a:r>
            <a:r>
              <a:rPr kumimoji="1" lang="ja-JP" altLang="en-US" sz="1000" dirty="0">
                <a:latin typeface="HG丸ｺﾞｼｯｸM-PRO" panose="020F0600000000000000" pitchFamily="50" charset="-128"/>
                <a:ea typeface="HG丸ｺﾞｼｯｸM-PRO" panose="020F0600000000000000" pitchFamily="50" charset="-128"/>
              </a:rPr>
              <a:t>コードからご確認いただけます）</a:t>
            </a:r>
          </a:p>
        </p:txBody>
      </p:sp>
    </p:spTree>
    <p:extLst>
      <p:ext uri="{BB962C8B-B14F-4D97-AF65-F5344CB8AC3E}">
        <p14:creationId xmlns:p14="http://schemas.microsoft.com/office/powerpoint/2010/main" val="2503305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a:extLst>
              <a:ext uri="{FF2B5EF4-FFF2-40B4-BE49-F238E27FC236}">
                <a16:creationId xmlns:a16="http://schemas.microsoft.com/office/drawing/2014/main" id="{9FA8B0D7-18F0-46B3-8C97-0FCAEBFB83EE}"/>
              </a:ext>
            </a:extLst>
          </p:cNvPr>
          <p:cNvGrpSpPr/>
          <p:nvPr/>
        </p:nvGrpSpPr>
        <p:grpSpPr>
          <a:xfrm>
            <a:off x="1" y="0"/>
            <a:ext cx="6857999" cy="9906000"/>
            <a:chOff x="5775176" y="502371"/>
            <a:chExt cx="6857999" cy="9906000"/>
          </a:xfrm>
        </p:grpSpPr>
        <p:sp>
          <p:nvSpPr>
            <p:cNvPr id="41" name="正方形/長方形 40">
              <a:extLst>
                <a:ext uri="{FF2B5EF4-FFF2-40B4-BE49-F238E27FC236}">
                  <a16:creationId xmlns:a16="http://schemas.microsoft.com/office/drawing/2014/main" id="{D876979B-19BA-4198-9187-0BE6D66F1DB7}"/>
                </a:ext>
              </a:extLst>
            </p:cNvPr>
            <p:cNvSpPr/>
            <p:nvPr/>
          </p:nvSpPr>
          <p:spPr>
            <a:xfrm>
              <a:off x="5775176" y="502371"/>
              <a:ext cx="6857999" cy="990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正方形/長方形 47">
              <a:extLst>
                <a:ext uri="{FF2B5EF4-FFF2-40B4-BE49-F238E27FC236}">
                  <a16:creationId xmlns:a16="http://schemas.microsoft.com/office/drawing/2014/main" id="{F4B71713-6FDF-4691-951E-B044B4A8198B}"/>
                </a:ext>
              </a:extLst>
            </p:cNvPr>
            <p:cNvSpPr/>
            <p:nvPr/>
          </p:nvSpPr>
          <p:spPr>
            <a:xfrm>
              <a:off x="6040990" y="746921"/>
              <a:ext cx="6390167" cy="9399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テキスト ボックス 1">
            <a:extLst>
              <a:ext uri="{FF2B5EF4-FFF2-40B4-BE49-F238E27FC236}">
                <a16:creationId xmlns:a16="http://schemas.microsoft.com/office/drawing/2014/main" id="{1891E8C3-A322-43DA-85C2-69129ED3F5D4}"/>
              </a:ext>
            </a:extLst>
          </p:cNvPr>
          <p:cNvSpPr txBox="1"/>
          <p:nvPr/>
        </p:nvSpPr>
        <p:spPr>
          <a:xfrm>
            <a:off x="2945533" y="9567230"/>
            <a:ext cx="1026243" cy="369332"/>
          </a:xfrm>
          <a:prstGeom prst="rect">
            <a:avLst/>
          </a:prstGeom>
          <a:noFill/>
        </p:spPr>
        <p:txBody>
          <a:bodyPr wrap="none" rtlCol="0">
            <a:spAutoFit/>
          </a:bodyPr>
          <a:lstStyle/>
          <a:p>
            <a:r>
              <a:rPr kumimoji="1" lang="en-US" altLang="ja-JP" sz="1200" dirty="0">
                <a:latin typeface="HG丸ｺﾞｼｯｸM-PRO" panose="020F0600000000000000" pitchFamily="50" charset="-128"/>
                <a:ea typeface="HG丸ｺﾞｼｯｸM-PRO" panose="020F0600000000000000" pitchFamily="50" charset="-128"/>
              </a:rPr>
              <a:t>Page</a:t>
            </a:r>
            <a:r>
              <a:rPr kumimoji="1" lang="en-US" altLang="ja-JP" dirty="0">
                <a:latin typeface="HG丸ｺﾞｼｯｸM-PRO" panose="020F0600000000000000" pitchFamily="50" charset="-128"/>
                <a:ea typeface="HG丸ｺﾞｼｯｸM-PRO" panose="020F0600000000000000" pitchFamily="50" charset="-128"/>
              </a:rPr>
              <a:t>.0</a:t>
            </a:r>
            <a:r>
              <a:rPr kumimoji="1" lang="ja-JP" altLang="en-US" dirty="0">
                <a:latin typeface="HG丸ｺﾞｼｯｸM-PRO" panose="020F0600000000000000" pitchFamily="50" charset="-128"/>
                <a:ea typeface="HG丸ｺﾞｼｯｸM-PRO" panose="020F0600000000000000" pitchFamily="50" charset="-128"/>
              </a:rPr>
              <a:t>５</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887787E8-F269-4101-8D9B-D14C60AD79C8}"/>
              </a:ext>
            </a:extLst>
          </p:cNvPr>
          <p:cNvSpPr/>
          <p:nvPr/>
        </p:nvSpPr>
        <p:spPr>
          <a:xfrm>
            <a:off x="255893" y="226911"/>
            <a:ext cx="3224082" cy="5232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丸ｺﾞｼｯｸM-PRO" panose="020F0600000000000000" pitchFamily="50" charset="-128"/>
                <a:ea typeface="HG丸ｺﾞｼｯｸM-PRO" panose="020F0600000000000000" pitchFamily="50" charset="-128"/>
              </a:rPr>
              <a:t>申請の流れ</a:t>
            </a:r>
          </a:p>
        </p:txBody>
      </p:sp>
      <p:sp>
        <p:nvSpPr>
          <p:cNvPr id="19" name="テキスト ボックス 18">
            <a:extLst>
              <a:ext uri="{FF2B5EF4-FFF2-40B4-BE49-F238E27FC236}">
                <a16:creationId xmlns:a16="http://schemas.microsoft.com/office/drawing/2014/main" id="{3635AA6E-BE5E-403F-9AC9-54C2C587682C}"/>
              </a:ext>
            </a:extLst>
          </p:cNvPr>
          <p:cNvSpPr txBox="1"/>
          <p:nvPr/>
        </p:nvSpPr>
        <p:spPr>
          <a:xfrm>
            <a:off x="3093890" y="768484"/>
            <a:ext cx="3725209"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申請の流れは以下のとおりです。</a:t>
            </a:r>
          </a:p>
        </p:txBody>
      </p:sp>
      <p:sp>
        <p:nvSpPr>
          <p:cNvPr id="21" name="四角形: 角を丸くする 20">
            <a:extLst>
              <a:ext uri="{FF2B5EF4-FFF2-40B4-BE49-F238E27FC236}">
                <a16:creationId xmlns:a16="http://schemas.microsoft.com/office/drawing/2014/main" id="{727453CC-4076-4A08-AF2D-FD011E637EA4}"/>
              </a:ext>
            </a:extLst>
          </p:cNvPr>
          <p:cNvSpPr/>
          <p:nvPr/>
        </p:nvSpPr>
        <p:spPr>
          <a:xfrm>
            <a:off x="1087693" y="1178255"/>
            <a:ext cx="2262170" cy="52322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工事の契約</a:t>
            </a:r>
          </a:p>
        </p:txBody>
      </p:sp>
      <p:pic>
        <p:nvPicPr>
          <p:cNvPr id="4" name="図 3">
            <a:extLst>
              <a:ext uri="{FF2B5EF4-FFF2-40B4-BE49-F238E27FC236}">
                <a16:creationId xmlns:a16="http://schemas.microsoft.com/office/drawing/2014/main" id="{50A23925-0E13-45EC-A485-BFBA31D0C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278" y="3563259"/>
            <a:ext cx="1950507" cy="1686925"/>
          </a:xfrm>
          <a:prstGeom prst="rect">
            <a:avLst/>
          </a:prstGeom>
        </p:spPr>
      </p:pic>
      <p:cxnSp>
        <p:nvCxnSpPr>
          <p:cNvPr id="9" name="直線コネクタ 8">
            <a:extLst>
              <a:ext uri="{FF2B5EF4-FFF2-40B4-BE49-F238E27FC236}">
                <a16:creationId xmlns:a16="http://schemas.microsoft.com/office/drawing/2014/main" id="{30E367B9-3236-4903-88DF-3D5DCFD6EEDE}"/>
              </a:ext>
            </a:extLst>
          </p:cNvPr>
          <p:cNvCxnSpPr>
            <a:cxnSpLocks/>
          </p:cNvCxnSpPr>
          <p:nvPr/>
        </p:nvCxnSpPr>
        <p:spPr>
          <a:xfrm>
            <a:off x="3623939" y="2363467"/>
            <a:ext cx="62851" cy="6659986"/>
          </a:xfrm>
          <a:prstGeom prst="line">
            <a:avLst/>
          </a:prstGeom>
          <a:ln w="34925">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12" name="矢印: 下 11">
            <a:extLst>
              <a:ext uri="{FF2B5EF4-FFF2-40B4-BE49-F238E27FC236}">
                <a16:creationId xmlns:a16="http://schemas.microsoft.com/office/drawing/2014/main" id="{A2F58CD3-B222-4638-9CD1-4318AE11FD8E}"/>
              </a:ext>
            </a:extLst>
          </p:cNvPr>
          <p:cNvSpPr/>
          <p:nvPr/>
        </p:nvSpPr>
        <p:spPr>
          <a:xfrm>
            <a:off x="1705844" y="1823751"/>
            <a:ext cx="868680" cy="398274"/>
          </a:xfrm>
          <a:prstGeom prst="downArrow">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6985DD7C-CF5E-449D-954F-869FC576535B}"/>
              </a:ext>
            </a:extLst>
          </p:cNvPr>
          <p:cNvSpPr/>
          <p:nvPr/>
        </p:nvSpPr>
        <p:spPr>
          <a:xfrm>
            <a:off x="1087693" y="2363468"/>
            <a:ext cx="2262170" cy="52322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補助金申請</a:t>
            </a:r>
          </a:p>
        </p:txBody>
      </p:sp>
      <p:sp>
        <p:nvSpPr>
          <p:cNvPr id="32" name="四角形: 角を丸くする 31">
            <a:extLst>
              <a:ext uri="{FF2B5EF4-FFF2-40B4-BE49-F238E27FC236}">
                <a16:creationId xmlns:a16="http://schemas.microsoft.com/office/drawing/2014/main" id="{99FD5ECF-AF07-4BBB-AA0E-E8904C545F3E}"/>
              </a:ext>
            </a:extLst>
          </p:cNvPr>
          <p:cNvSpPr/>
          <p:nvPr/>
        </p:nvSpPr>
        <p:spPr>
          <a:xfrm>
            <a:off x="4079223" y="2901168"/>
            <a:ext cx="2262170" cy="52322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申請審査</a:t>
            </a:r>
          </a:p>
        </p:txBody>
      </p:sp>
      <p:sp>
        <p:nvSpPr>
          <p:cNvPr id="34" name="矢印: 下 33">
            <a:extLst>
              <a:ext uri="{FF2B5EF4-FFF2-40B4-BE49-F238E27FC236}">
                <a16:creationId xmlns:a16="http://schemas.microsoft.com/office/drawing/2014/main" id="{EB1AFB8B-8969-4CD6-9873-444507CC047F}"/>
              </a:ext>
            </a:extLst>
          </p:cNvPr>
          <p:cNvSpPr/>
          <p:nvPr/>
        </p:nvSpPr>
        <p:spPr>
          <a:xfrm>
            <a:off x="1680829" y="3067084"/>
            <a:ext cx="868680" cy="398274"/>
          </a:xfrm>
          <a:prstGeom prst="downArrow">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187285B9-EF00-4368-BFC8-22E116D80F88}"/>
              </a:ext>
            </a:extLst>
          </p:cNvPr>
          <p:cNvSpPr/>
          <p:nvPr/>
        </p:nvSpPr>
        <p:spPr>
          <a:xfrm>
            <a:off x="1087693" y="3580639"/>
            <a:ext cx="2262170" cy="52322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補助金交付決定</a:t>
            </a:r>
          </a:p>
        </p:txBody>
      </p:sp>
      <p:sp>
        <p:nvSpPr>
          <p:cNvPr id="36" name="矢印: 下 35">
            <a:extLst>
              <a:ext uri="{FF2B5EF4-FFF2-40B4-BE49-F238E27FC236}">
                <a16:creationId xmlns:a16="http://schemas.microsoft.com/office/drawing/2014/main" id="{4AAC5DBB-E84D-4729-9571-C122BD101D54}"/>
              </a:ext>
            </a:extLst>
          </p:cNvPr>
          <p:cNvSpPr/>
          <p:nvPr/>
        </p:nvSpPr>
        <p:spPr>
          <a:xfrm>
            <a:off x="1680829" y="4227397"/>
            <a:ext cx="868680" cy="398274"/>
          </a:xfrm>
          <a:prstGeom prst="downArrow">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2BF6CCB4-B2F4-451D-A3E1-F977274801FD}"/>
              </a:ext>
            </a:extLst>
          </p:cNvPr>
          <p:cNvSpPr/>
          <p:nvPr/>
        </p:nvSpPr>
        <p:spPr>
          <a:xfrm>
            <a:off x="1087693" y="4682529"/>
            <a:ext cx="2262170" cy="52322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工事着工</a:t>
            </a:r>
            <a:endParaRPr kumimoji="1" lang="en-US" altLang="ja-JP" b="1" dirty="0">
              <a:solidFill>
                <a:schemeClr val="tx1"/>
              </a:solidFill>
            </a:endParaRPr>
          </a:p>
        </p:txBody>
      </p:sp>
      <p:sp>
        <p:nvSpPr>
          <p:cNvPr id="39" name="矢印: 下 38">
            <a:extLst>
              <a:ext uri="{FF2B5EF4-FFF2-40B4-BE49-F238E27FC236}">
                <a16:creationId xmlns:a16="http://schemas.microsoft.com/office/drawing/2014/main" id="{91837664-A0F8-4F2C-B9C7-1BA826FC29AC}"/>
              </a:ext>
            </a:extLst>
          </p:cNvPr>
          <p:cNvSpPr/>
          <p:nvPr/>
        </p:nvSpPr>
        <p:spPr>
          <a:xfrm>
            <a:off x="1680829" y="5347009"/>
            <a:ext cx="868680" cy="398274"/>
          </a:xfrm>
          <a:prstGeom prst="downArrow">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6B86A270-4C33-4D4A-85F7-D78C9C36CF16}"/>
              </a:ext>
            </a:extLst>
          </p:cNvPr>
          <p:cNvSpPr/>
          <p:nvPr/>
        </p:nvSpPr>
        <p:spPr>
          <a:xfrm>
            <a:off x="1087693" y="5802141"/>
            <a:ext cx="2262170" cy="52322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工事完了</a:t>
            </a:r>
            <a:endParaRPr kumimoji="1" lang="en-US" altLang="ja-JP" b="1" dirty="0">
              <a:solidFill>
                <a:schemeClr val="tx1"/>
              </a:solidFill>
            </a:endParaRPr>
          </a:p>
        </p:txBody>
      </p:sp>
      <p:sp>
        <p:nvSpPr>
          <p:cNvPr id="42" name="矢印: 下 41">
            <a:extLst>
              <a:ext uri="{FF2B5EF4-FFF2-40B4-BE49-F238E27FC236}">
                <a16:creationId xmlns:a16="http://schemas.microsoft.com/office/drawing/2014/main" id="{80D6CF2D-6CF0-4429-98FF-E3C9542ACB6B}"/>
              </a:ext>
            </a:extLst>
          </p:cNvPr>
          <p:cNvSpPr/>
          <p:nvPr/>
        </p:nvSpPr>
        <p:spPr>
          <a:xfrm>
            <a:off x="1686118" y="6505756"/>
            <a:ext cx="868680" cy="398274"/>
          </a:xfrm>
          <a:prstGeom prst="downArrow">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3F8E8071-B8B9-4A59-A875-EFC07400EBC2}"/>
              </a:ext>
            </a:extLst>
          </p:cNvPr>
          <p:cNvSpPr/>
          <p:nvPr/>
        </p:nvSpPr>
        <p:spPr>
          <a:xfrm>
            <a:off x="1092982" y="7019311"/>
            <a:ext cx="2262170" cy="52322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実績報告</a:t>
            </a:r>
            <a:endParaRPr kumimoji="1" lang="en-US" altLang="ja-JP" b="1" dirty="0">
              <a:solidFill>
                <a:schemeClr val="tx1"/>
              </a:solidFill>
            </a:endParaRPr>
          </a:p>
          <a:p>
            <a:pPr algn="ctr"/>
            <a:r>
              <a:rPr kumimoji="1" lang="ja-JP" altLang="en-US" b="1" dirty="0">
                <a:solidFill>
                  <a:schemeClr val="tx1"/>
                </a:solidFill>
              </a:rPr>
              <a:t>（補助金請求）</a:t>
            </a:r>
          </a:p>
        </p:txBody>
      </p:sp>
      <p:sp>
        <p:nvSpPr>
          <p:cNvPr id="44" name="四角形: 角を丸くする 43">
            <a:extLst>
              <a:ext uri="{FF2B5EF4-FFF2-40B4-BE49-F238E27FC236}">
                <a16:creationId xmlns:a16="http://schemas.microsoft.com/office/drawing/2014/main" id="{1CDE3BD4-6599-4DD7-BB05-A1417BBC4519}"/>
              </a:ext>
            </a:extLst>
          </p:cNvPr>
          <p:cNvSpPr/>
          <p:nvPr/>
        </p:nvSpPr>
        <p:spPr>
          <a:xfrm>
            <a:off x="4116744" y="7167886"/>
            <a:ext cx="2262170" cy="52322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報告書審査</a:t>
            </a:r>
          </a:p>
        </p:txBody>
      </p:sp>
      <p:sp>
        <p:nvSpPr>
          <p:cNvPr id="45" name="四角形: 角を丸くする 44">
            <a:extLst>
              <a:ext uri="{FF2B5EF4-FFF2-40B4-BE49-F238E27FC236}">
                <a16:creationId xmlns:a16="http://schemas.microsoft.com/office/drawing/2014/main" id="{B1CB6890-F600-42D3-AC2C-8D48E7937601}"/>
              </a:ext>
            </a:extLst>
          </p:cNvPr>
          <p:cNvSpPr/>
          <p:nvPr/>
        </p:nvSpPr>
        <p:spPr>
          <a:xfrm>
            <a:off x="1087693" y="8138507"/>
            <a:ext cx="2262170" cy="52322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補助金受け取り</a:t>
            </a:r>
          </a:p>
        </p:txBody>
      </p:sp>
      <p:sp>
        <p:nvSpPr>
          <p:cNvPr id="46" name="矢印: 下 45">
            <a:extLst>
              <a:ext uri="{FF2B5EF4-FFF2-40B4-BE49-F238E27FC236}">
                <a16:creationId xmlns:a16="http://schemas.microsoft.com/office/drawing/2014/main" id="{F47B6DF5-35D5-4A6D-9452-DDB0F0B554BD}"/>
              </a:ext>
            </a:extLst>
          </p:cNvPr>
          <p:cNvSpPr/>
          <p:nvPr/>
        </p:nvSpPr>
        <p:spPr>
          <a:xfrm>
            <a:off x="1705844" y="7665458"/>
            <a:ext cx="868680" cy="398274"/>
          </a:xfrm>
          <a:prstGeom prst="downArrow">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E5281CC3-FDF9-45C9-B664-12BBD0416798}"/>
              </a:ext>
            </a:extLst>
          </p:cNvPr>
          <p:cNvSpPr/>
          <p:nvPr/>
        </p:nvSpPr>
        <p:spPr>
          <a:xfrm>
            <a:off x="4119400" y="7802121"/>
            <a:ext cx="2262170" cy="52322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補助金支払い</a:t>
            </a:r>
          </a:p>
        </p:txBody>
      </p:sp>
      <p:sp>
        <p:nvSpPr>
          <p:cNvPr id="17" name="テキスト ボックス 16">
            <a:extLst>
              <a:ext uri="{FF2B5EF4-FFF2-40B4-BE49-F238E27FC236}">
                <a16:creationId xmlns:a16="http://schemas.microsoft.com/office/drawing/2014/main" id="{274691A9-62E7-4BA2-B51C-9DCDEBD682C9}"/>
              </a:ext>
            </a:extLst>
          </p:cNvPr>
          <p:cNvSpPr txBox="1"/>
          <p:nvPr/>
        </p:nvSpPr>
        <p:spPr>
          <a:xfrm>
            <a:off x="1214922" y="8755485"/>
            <a:ext cx="1800493" cy="369332"/>
          </a:xfrm>
          <a:prstGeom prst="rect">
            <a:avLst/>
          </a:prstGeom>
          <a:solidFill>
            <a:schemeClr val="accent1">
              <a:lumMod val="60000"/>
              <a:lumOff val="40000"/>
            </a:schemeClr>
          </a:solid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申請者側の動き</a:t>
            </a:r>
          </a:p>
        </p:txBody>
      </p:sp>
      <p:sp>
        <p:nvSpPr>
          <p:cNvPr id="49" name="テキスト ボックス 48">
            <a:extLst>
              <a:ext uri="{FF2B5EF4-FFF2-40B4-BE49-F238E27FC236}">
                <a16:creationId xmlns:a16="http://schemas.microsoft.com/office/drawing/2014/main" id="{A1D80966-EE73-44B7-8012-6C8BEF43C908}"/>
              </a:ext>
            </a:extLst>
          </p:cNvPr>
          <p:cNvSpPr txBox="1"/>
          <p:nvPr/>
        </p:nvSpPr>
        <p:spPr>
          <a:xfrm>
            <a:off x="4258269" y="8737600"/>
            <a:ext cx="1800493" cy="369332"/>
          </a:xfrm>
          <a:prstGeom prst="rect">
            <a:avLst/>
          </a:prstGeom>
          <a:solidFill>
            <a:schemeClr val="accent1">
              <a:lumMod val="60000"/>
              <a:lumOff val="40000"/>
            </a:schemeClr>
          </a:solid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知立市側の動き</a:t>
            </a:r>
          </a:p>
        </p:txBody>
      </p:sp>
      <p:sp>
        <p:nvSpPr>
          <p:cNvPr id="18" name="テキスト ボックス 17">
            <a:extLst>
              <a:ext uri="{FF2B5EF4-FFF2-40B4-BE49-F238E27FC236}">
                <a16:creationId xmlns:a16="http://schemas.microsoft.com/office/drawing/2014/main" id="{A1B22B08-5168-4836-95AF-A1D399C50840}"/>
              </a:ext>
            </a:extLst>
          </p:cNvPr>
          <p:cNvSpPr txBox="1"/>
          <p:nvPr/>
        </p:nvSpPr>
        <p:spPr>
          <a:xfrm>
            <a:off x="518856" y="6346236"/>
            <a:ext cx="1220206" cy="646331"/>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工事完了</a:t>
            </a:r>
            <a:endParaRPr kumimoji="1" lang="en-US" altLang="ja-JP" dirty="0">
              <a:latin typeface="HG丸ｺﾞｼｯｸM-PRO" panose="020F0600000000000000" pitchFamily="50" charset="-128"/>
              <a:ea typeface="HG丸ｺﾞｼｯｸM-PRO" panose="020F0600000000000000" pitchFamily="50" charset="-128"/>
            </a:endParaRPr>
          </a:p>
          <a:p>
            <a:r>
              <a:rPr kumimoji="1" lang="en-US" altLang="ja-JP" dirty="0">
                <a:latin typeface="HG丸ｺﾞｼｯｸM-PRO" panose="020F0600000000000000" pitchFamily="50" charset="-128"/>
                <a:ea typeface="HG丸ｺﾞｼｯｸM-PRO" panose="020F0600000000000000" pitchFamily="50" charset="-128"/>
              </a:rPr>
              <a:t>30</a:t>
            </a:r>
            <a:r>
              <a:rPr kumimoji="1" lang="ja-JP" altLang="en-US" dirty="0">
                <a:latin typeface="HG丸ｺﾞｼｯｸM-PRO" panose="020F0600000000000000" pitchFamily="50" charset="-128"/>
                <a:ea typeface="HG丸ｺﾞｼｯｸM-PRO" panose="020F0600000000000000" pitchFamily="50" charset="-128"/>
              </a:rPr>
              <a:t>日以内</a:t>
            </a:r>
          </a:p>
        </p:txBody>
      </p:sp>
      <p:sp>
        <p:nvSpPr>
          <p:cNvPr id="52" name="テキスト ボックス 51">
            <a:extLst>
              <a:ext uri="{FF2B5EF4-FFF2-40B4-BE49-F238E27FC236}">
                <a16:creationId xmlns:a16="http://schemas.microsoft.com/office/drawing/2014/main" id="{F84C1281-E2F8-4E6B-AA35-2CCC7910348E}"/>
              </a:ext>
            </a:extLst>
          </p:cNvPr>
          <p:cNvSpPr txBox="1"/>
          <p:nvPr/>
        </p:nvSpPr>
        <p:spPr>
          <a:xfrm>
            <a:off x="503236" y="1718565"/>
            <a:ext cx="1451038" cy="646331"/>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工事着工</a:t>
            </a:r>
            <a:endParaRPr kumimoji="1" lang="en-US" altLang="ja-JP" dirty="0">
              <a:latin typeface="HG丸ｺﾞｼｯｸM-PRO" panose="020F0600000000000000" pitchFamily="50" charset="-128"/>
              <a:ea typeface="HG丸ｺﾞｼｯｸM-PRO" panose="020F0600000000000000" pitchFamily="50" charset="-128"/>
            </a:endParaRPr>
          </a:p>
          <a:p>
            <a:r>
              <a:rPr kumimoji="1" lang="en-US" altLang="ja-JP" dirty="0">
                <a:latin typeface="HG丸ｺﾞｼｯｸM-PRO" panose="020F0600000000000000" pitchFamily="50" charset="-128"/>
                <a:ea typeface="HG丸ｺﾞｼｯｸM-PRO" panose="020F0600000000000000" pitchFamily="50" charset="-128"/>
              </a:rPr>
              <a:t>10</a:t>
            </a:r>
            <a:r>
              <a:rPr kumimoji="1" lang="ja-JP" altLang="en-US" dirty="0">
                <a:latin typeface="HG丸ｺﾞｼｯｸM-PRO" panose="020F0600000000000000" pitchFamily="50" charset="-128"/>
                <a:ea typeface="HG丸ｺﾞｼｯｸM-PRO" panose="020F0600000000000000" pitchFamily="50" charset="-128"/>
              </a:rPr>
              <a:t>日前まで</a:t>
            </a:r>
          </a:p>
        </p:txBody>
      </p:sp>
      <p:sp>
        <p:nvSpPr>
          <p:cNvPr id="22" name="吹き出し: 線 21">
            <a:extLst>
              <a:ext uri="{FF2B5EF4-FFF2-40B4-BE49-F238E27FC236}">
                <a16:creationId xmlns:a16="http://schemas.microsoft.com/office/drawing/2014/main" id="{5AC878EC-4350-4ED3-92D8-43E096C3CFE9}"/>
              </a:ext>
            </a:extLst>
          </p:cNvPr>
          <p:cNvSpPr/>
          <p:nvPr/>
        </p:nvSpPr>
        <p:spPr>
          <a:xfrm>
            <a:off x="4067426" y="5331112"/>
            <a:ext cx="2360806" cy="842402"/>
          </a:xfrm>
          <a:prstGeom prst="borderCallout1">
            <a:avLst>
              <a:gd name="adj1" fmla="val 50240"/>
              <a:gd name="adj2" fmla="val 994"/>
              <a:gd name="adj3" fmla="val 198767"/>
              <a:gd name="adj4" fmla="val -68301"/>
            </a:avLst>
          </a:prstGeom>
          <a:solidFill>
            <a:schemeClr val="accent4">
              <a:lumMod val="20000"/>
              <a:lumOff val="80000"/>
            </a:schemeClr>
          </a:solid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A0A63CF6-55C8-4AC3-A54F-B9DA98208DD7}"/>
              </a:ext>
            </a:extLst>
          </p:cNvPr>
          <p:cNvSpPr txBox="1"/>
          <p:nvPr/>
        </p:nvSpPr>
        <p:spPr>
          <a:xfrm>
            <a:off x="4079222" y="5320860"/>
            <a:ext cx="2450113" cy="923330"/>
          </a:xfrm>
          <a:prstGeom prst="rect">
            <a:avLst/>
          </a:prstGeom>
          <a:noFill/>
        </p:spPr>
        <p:txBody>
          <a:bodyPr wrap="square" rtlCol="0">
            <a:spAutoFit/>
          </a:bodyPr>
          <a:lstStyle/>
          <a:p>
            <a:r>
              <a:rPr kumimoji="1" lang="en-US" altLang="ja-JP" dirty="0"/>
              <a:t>3</a:t>
            </a:r>
            <a:r>
              <a:rPr kumimoji="1" lang="ja-JP" altLang="en-US" dirty="0"/>
              <a:t>月</a:t>
            </a:r>
            <a:r>
              <a:rPr kumimoji="1" lang="en-US" altLang="ja-JP" dirty="0"/>
              <a:t>10</a:t>
            </a:r>
            <a:r>
              <a:rPr kumimoji="1" lang="ja-JP" altLang="en-US" dirty="0"/>
              <a:t>日を超えて</a:t>
            </a:r>
            <a:endParaRPr kumimoji="1" lang="en-US" altLang="ja-JP" dirty="0"/>
          </a:p>
          <a:p>
            <a:r>
              <a:rPr kumimoji="1" lang="ja-JP" altLang="en-US" dirty="0"/>
              <a:t>実績報告をすることはできません。</a:t>
            </a:r>
          </a:p>
        </p:txBody>
      </p:sp>
      <p:sp>
        <p:nvSpPr>
          <p:cNvPr id="70" name="四角形: 角を丸くする 69">
            <a:extLst>
              <a:ext uri="{FF2B5EF4-FFF2-40B4-BE49-F238E27FC236}">
                <a16:creationId xmlns:a16="http://schemas.microsoft.com/office/drawing/2014/main" id="{EAC328BB-8488-4ECB-AD1F-6CA0049E979E}"/>
              </a:ext>
            </a:extLst>
          </p:cNvPr>
          <p:cNvSpPr/>
          <p:nvPr/>
        </p:nvSpPr>
        <p:spPr>
          <a:xfrm>
            <a:off x="4120687" y="1657775"/>
            <a:ext cx="2262170" cy="52322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補助制度の公表</a:t>
            </a:r>
          </a:p>
        </p:txBody>
      </p:sp>
      <p:sp>
        <p:nvSpPr>
          <p:cNvPr id="71" name="テキスト ボックス 70">
            <a:extLst>
              <a:ext uri="{FF2B5EF4-FFF2-40B4-BE49-F238E27FC236}">
                <a16:creationId xmlns:a16="http://schemas.microsoft.com/office/drawing/2014/main" id="{14BD03C3-89A0-44F9-ADDC-E4ADC808AB0D}"/>
              </a:ext>
            </a:extLst>
          </p:cNvPr>
          <p:cNvSpPr txBox="1"/>
          <p:nvPr/>
        </p:nvSpPr>
        <p:spPr>
          <a:xfrm>
            <a:off x="4132483" y="1336363"/>
            <a:ext cx="1972015" cy="369332"/>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毎年</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月下旬ごろ</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72" name="テキスト ボックス 71">
            <a:extLst>
              <a:ext uri="{FF2B5EF4-FFF2-40B4-BE49-F238E27FC236}">
                <a16:creationId xmlns:a16="http://schemas.microsoft.com/office/drawing/2014/main" id="{F79988C4-154E-49E1-8D3E-5352D1335C8A}"/>
              </a:ext>
            </a:extLst>
          </p:cNvPr>
          <p:cNvSpPr txBox="1"/>
          <p:nvPr/>
        </p:nvSpPr>
        <p:spPr>
          <a:xfrm>
            <a:off x="3615407" y="2433308"/>
            <a:ext cx="3126177" cy="369332"/>
          </a:xfrm>
          <a:prstGeom prst="rect">
            <a:avLst/>
          </a:prstGeom>
          <a:noFill/>
        </p:spPr>
        <p:txBody>
          <a:bodyPr wrap="none" rtlCol="0">
            <a:spAutoFit/>
          </a:bodyPr>
          <a:lstStyle/>
          <a:p>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月はじめより申請受付開始</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27" name="テキスト ボックス 26">
            <a:extLst>
              <a:ext uri="{FF2B5EF4-FFF2-40B4-BE49-F238E27FC236}">
                <a16:creationId xmlns:a16="http://schemas.microsoft.com/office/drawing/2014/main" id="{0FA4A8DF-3205-46A2-A8E1-243ADE934D71}"/>
              </a:ext>
            </a:extLst>
          </p:cNvPr>
          <p:cNvSpPr txBox="1"/>
          <p:nvPr/>
        </p:nvSpPr>
        <p:spPr>
          <a:xfrm>
            <a:off x="395933" y="733996"/>
            <a:ext cx="2953930" cy="430887"/>
          </a:xfrm>
          <a:prstGeom prst="rect">
            <a:avLst/>
          </a:prstGeom>
          <a:noFill/>
        </p:spPr>
        <p:txBody>
          <a:bodyPr wrap="square" rtlCol="0">
            <a:spAutoFit/>
          </a:bodyPr>
          <a:lstStyle/>
          <a:p>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　建売住宅の場合は「工事」を</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「引き渡し」に読み替えてください</a:t>
            </a:r>
          </a:p>
        </p:txBody>
      </p:sp>
      <p:sp>
        <p:nvSpPr>
          <p:cNvPr id="73" name="テキスト ボックス 72">
            <a:extLst>
              <a:ext uri="{FF2B5EF4-FFF2-40B4-BE49-F238E27FC236}">
                <a16:creationId xmlns:a16="http://schemas.microsoft.com/office/drawing/2014/main" id="{4AF3A7F2-393E-4571-A45B-00E857FC26DE}"/>
              </a:ext>
            </a:extLst>
          </p:cNvPr>
          <p:cNvSpPr txBox="1"/>
          <p:nvPr/>
        </p:nvSpPr>
        <p:spPr>
          <a:xfrm>
            <a:off x="633314" y="9306647"/>
            <a:ext cx="5750292" cy="307777"/>
          </a:xfrm>
          <a:prstGeom prst="rect">
            <a:avLst/>
          </a:prstGeom>
          <a:noFill/>
        </p:spPr>
        <p:txBody>
          <a:bodyPr wrap="none" rtlCol="0">
            <a:spAutoFit/>
          </a:bodyPr>
          <a:lstStyle/>
          <a:p>
            <a:r>
              <a:rPr kumimoji="1" lang="ja-JP" altLang="en-US" sz="1400" dirty="0">
                <a:highlight>
                  <a:srgbClr val="FFFF00"/>
                </a:highlight>
                <a:latin typeface="ＭＳ ゴシック" panose="020B0609070205080204" pitchFamily="49" charset="-128"/>
                <a:ea typeface="ＭＳ ゴシック" panose="020B0609070205080204" pitchFamily="49" charset="-128"/>
              </a:rPr>
              <a:t>詳しくは知立市住宅用地球温暖化対策設備補助金要綱をご覧ください</a:t>
            </a:r>
          </a:p>
        </p:txBody>
      </p:sp>
      <p:sp>
        <p:nvSpPr>
          <p:cNvPr id="3" name="矢印: 左右 2">
            <a:extLst>
              <a:ext uri="{FF2B5EF4-FFF2-40B4-BE49-F238E27FC236}">
                <a16:creationId xmlns:a16="http://schemas.microsoft.com/office/drawing/2014/main" id="{0EA67CC5-5246-4052-BE9B-3FBBE85C2940}"/>
              </a:ext>
            </a:extLst>
          </p:cNvPr>
          <p:cNvSpPr/>
          <p:nvPr/>
        </p:nvSpPr>
        <p:spPr>
          <a:xfrm>
            <a:off x="3052059" y="2966860"/>
            <a:ext cx="972314" cy="467860"/>
          </a:xfrm>
          <a:prstGeom prst="leftRightArrow">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左右 49">
            <a:extLst>
              <a:ext uri="{FF2B5EF4-FFF2-40B4-BE49-F238E27FC236}">
                <a16:creationId xmlns:a16="http://schemas.microsoft.com/office/drawing/2014/main" id="{9E450DF3-4970-4BB9-9B4D-3F302B89B61F}"/>
              </a:ext>
            </a:extLst>
          </p:cNvPr>
          <p:cNvSpPr/>
          <p:nvPr/>
        </p:nvSpPr>
        <p:spPr>
          <a:xfrm>
            <a:off x="3005693" y="7582804"/>
            <a:ext cx="972314" cy="467860"/>
          </a:xfrm>
          <a:prstGeom prst="leftRightArrow">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E2F47C1-6A14-46EE-A39A-9FE14BB8CA6E}"/>
              </a:ext>
            </a:extLst>
          </p:cNvPr>
          <p:cNvSpPr txBox="1"/>
          <p:nvPr/>
        </p:nvSpPr>
        <p:spPr>
          <a:xfrm>
            <a:off x="3363402" y="9157111"/>
            <a:ext cx="3047629" cy="246221"/>
          </a:xfrm>
          <a:prstGeom prst="rect">
            <a:avLst/>
          </a:prstGeom>
          <a:noFill/>
        </p:spPr>
        <p:txBody>
          <a:bodyPr wrap="non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a:t>
            </a:r>
            <a:r>
              <a:rPr kumimoji="1" lang="en-US" altLang="ja-JP" sz="1000" dirty="0">
                <a:latin typeface="HG丸ｺﾞｼｯｸM-PRO" panose="020F0600000000000000" pitchFamily="50" charset="-128"/>
                <a:ea typeface="HG丸ｺﾞｼｯｸM-PRO" panose="020F0600000000000000" pitchFamily="50" charset="-128"/>
              </a:rPr>
              <a:t>9</a:t>
            </a:r>
            <a:r>
              <a:rPr kumimoji="1" lang="ja-JP" altLang="en-US" sz="1000" dirty="0">
                <a:latin typeface="HG丸ｺﾞｼｯｸM-PRO" panose="020F0600000000000000" pitchFamily="50" charset="-128"/>
                <a:ea typeface="HG丸ｺﾞｼｯｸM-PRO" panose="020F0600000000000000" pitchFamily="50" charset="-128"/>
              </a:rPr>
              <a:t>ページの</a:t>
            </a:r>
            <a:r>
              <a:rPr kumimoji="1" lang="en-US" altLang="ja-JP" sz="1000" dirty="0">
                <a:latin typeface="HG丸ｺﾞｼｯｸM-PRO" panose="020F0600000000000000" pitchFamily="50" charset="-128"/>
                <a:ea typeface="HG丸ｺﾞｼｯｸM-PRO" panose="020F0600000000000000" pitchFamily="50" charset="-128"/>
              </a:rPr>
              <a:t>QR</a:t>
            </a:r>
            <a:r>
              <a:rPr kumimoji="1" lang="ja-JP" altLang="en-US" sz="1000" dirty="0">
                <a:latin typeface="HG丸ｺﾞｼｯｸM-PRO" panose="020F0600000000000000" pitchFamily="50" charset="-128"/>
                <a:ea typeface="HG丸ｺﾞｼｯｸM-PRO" panose="020F0600000000000000" pitchFamily="50" charset="-128"/>
              </a:rPr>
              <a:t>コードからご確認いただけます）</a:t>
            </a:r>
          </a:p>
        </p:txBody>
      </p:sp>
    </p:spTree>
    <p:extLst>
      <p:ext uri="{BB962C8B-B14F-4D97-AF65-F5344CB8AC3E}">
        <p14:creationId xmlns:p14="http://schemas.microsoft.com/office/powerpoint/2010/main" val="2260162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グループ化 60">
            <a:extLst>
              <a:ext uri="{FF2B5EF4-FFF2-40B4-BE49-F238E27FC236}">
                <a16:creationId xmlns:a16="http://schemas.microsoft.com/office/drawing/2014/main" id="{59977DCC-6ABE-4401-970C-3465AFDAD471}"/>
              </a:ext>
            </a:extLst>
          </p:cNvPr>
          <p:cNvGrpSpPr/>
          <p:nvPr/>
        </p:nvGrpSpPr>
        <p:grpSpPr>
          <a:xfrm>
            <a:off x="0" y="30562"/>
            <a:ext cx="6857999" cy="9906000"/>
            <a:chOff x="5775176" y="502371"/>
            <a:chExt cx="6857999" cy="9906000"/>
          </a:xfrm>
        </p:grpSpPr>
        <p:sp>
          <p:nvSpPr>
            <p:cNvPr id="66" name="正方形/長方形 65">
              <a:extLst>
                <a:ext uri="{FF2B5EF4-FFF2-40B4-BE49-F238E27FC236}">
                  <a16:creationId xmlns:a16="http://schemas.microsoft.com/office/drawing/2014/main" id="{36B27E9A-2220-4718-AA45-D822054991EF}"/>
                </a:ext>
              </a:extLst>
            </p:cNvPr>
            <p:cNvSpPr/>
            <p:nvPr/>
          </p:nvSpPr>
          <p:spPr>
            <a:xfrm>
              <a:off x="5775176" y="502371"/>
              <a:ext cx="6857999" cy="990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正方形/長方形 66">
              <a:extLst>
                <a:ext uri="{FF2B5EF4-FFF2-40B4-BE49-F238E27FC236}">
                  <a16:creationId xmlns:a16="http://schemas.microsoft.com/office/drawing/2014/main" id="{EF7B1B1C-10FF-4A5F-9677-7D574D20C08D}"/>
                </a:ext>
              </a:extLst>
            </p:cNvPr>
            <p:cNvSpPr/>
            <p:nvPr/>
          </p:nvSpPr>
          <p:spPr>
            <a:xfrm>
              <a:off x="6040990" y="746921"/>
              <a:ext cx="6390167" cy="9399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テキスト ボックス 1">
            <a:extLst>
              <a:ext uri="{FF2B5EF4-FFF2-40B4-BE49-F238E27FC236}">
                <a16:creationId xmlns:a16="http://schemas.microsoft.com/office/drawing/2014/main" id="{1891E8C3-A322-43DA-85C2-69129ED3F5D4}"/>
              </a:ext>
            </a:extLst>
          </p:cNvPr>
          <p:cNvSpPr txBox="1"/>
          <p:nvPr/>
        </p:nvSpPr>
        <p:spPr>
          <a:xfrm>
            <a:off x="2945533" y="9567230"/>
            <a:ext cx="1026243" cy="369332"/>
          </a:xfrm>
          <a:prstGeom prst="rect">
            <a:avLst/>
          </a:prstGeom>
          <a:noFill/>
        </p:spPr>
        <p:txBody>
          <a:bodyPr wrap="none" rtlCol="0">
            <a:spAutoFit/>
          </a:bodyPr>
          <a:lstStyle/>
          <a:p>
            <a:r>
              <a:rPr kumimoji="1" lang="en-US" altLang="ja-JP" sz="1200" dirty="0">
                <a:latin typeface="HG丸ｺﾞｼｯｸM-PRO" panose="020F0600000000000000" pitchFamily="50" charset="-128"/>
                <a:ea typeface="HG丸ｺﾞｼｯｸM-PRO" panose="020F0600000000000000" pitchFamily="50" charset="-128"/>
              </a:rPr>
              <a:t>Page</a:t>
            </a:r>
            <a:r>
              <a:rPr kumimoji="1" lang="en-US" altLang="ja-JP" dirty="0">
                <a:latin typeface="HG丸ｺﾞｼｯｸM-PRO" panose="020F0600000000000000" pitchFamily="50" charset="-128"/>
                <a:ea typeface="HG丸ｺﾞｼｯｸM-PRO" panose="020F0600000000000000" pitchFamily="50" charset="-128"/>
              </a:rPr>
              <a:t>.0</a:t>
            </a:r>
            <a:r>
              <a:rPr kumimoji="1" lang="ja-JP" altLang="en-US" dirty="0">
                <a:latin typeface="HG丸ｺﾞｼｯｸM-PRO" panose="020F0600000000000000" pitchFamily="50" charset="-128"/>
                <a:ea typeface="HG丸ｺﾞｼｯｸM-PRO" panose="020F0600000000000000" pitchFamily="50" charset="-128"/>
              </a:rPr>
              <a:t>６</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887787E8-F269-4101-8D9B-D14C60AD79C8}"/>
              </a:ext>
            </a:extLst>
          </p:cNvPr>
          <p:cNvSpPr/>
          <p:nvPr/>
        </p:nvSpPr>
        <p:spPr>
          <a:xfrm>
            <a:off x="255893" y="226911"/>
            <a:ext cx="3224082" cy="5232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丸ｺﾞｼｯｸM-PRO" panose="020F0600000000000000" pitchFamily="50" charset="-128"/>
                <a:ea typeface="HG丸ｺﾞｼｯｸM-PRO" panose="020F0600000000000000" pitchFamily="50" charset="-128"/>
              </a:rPr>
              <a:t>補助対象設備の紹介</a:t>
            </a:r>
          </a:p>
        </p:txBody>
      </p:sp>
      <p:pic>
        <p:nvPicPr>
          <p:cNvPr id="4" name="図 3">
            <a:extLst>
              <a:ext uri="{FF2B5EF4-FFF2-40B4-BE49-F238E27FC236}">
                <a16:creationId xmlns:a16="http://schemas.microsoft.com/office/drawing/2014/main" id="{F38A9DC8-A571-4E62-97A3-CCBBCE773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3870" y="982365"/>
            <a:ext cx="1800000" cy="1800000"/>
          </a:xfrm>
          <a:prstGeom prst="rect">
            <a:avLst/>
          </a:prstGeom>
        </p:spPr>
      </p:pic>
      <p:pic>
        <p:nvPicPr>
          <p:cNvPr id="11" name="図 10">
            <a:extLst>
              <a:ext uri="{FF2B5EF4-FFF2-40B4-BE49-F238E27FC236}">
                <a16:creationId xmlns:a16="http://schemas.microsoft.com/office/drawing/2014/main" id="{864848F8-650D-4321-B27A-2A75E20799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8192" y="8097118"/>
            <a:ext cx="1322134" cy="1322134"/>
          </a:xfrm>
          <a:prstGeom prst="rect">
            <a:avLst/>
          </a:prstGeom>
        </p:spPr>
      </p:pic>
      <p:pic>
        <p:nvPicPr>
          <p:cNvPr id="18" name="図 17">
            <a:extLst>
              <a:ext uri="{FF2B5EF4-FFF2-40B4-BE49-F238E27FC236}">
                <a16:creationId xmlns:a16="http://schemas.microsoft.com/office/drawing/2014/main" id="{C0A66E64-5905-407D-8C94-EEF889790D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7243" y="6056010"/>
            <a:ext cx="1056354" cy="1056354"/>
          </a:xfrm>
          <a:prstGeom prst="rect">
            <a:avLst/>
          </a:prstGeom>
        </p:spPr>
      </p:pic>
      <p:pic>
        <p:nvPicPr>
          <p:cNvPr id="22" name="図 21">
            <a:extLst>
              <a:ext uri="{FF2B5EF4-FFF2-40B4-BE49-F238E27FC236}">
                <a16:creationId xmlns:a16="http://schemas.microsoft.com/office/drawing/2014/main" id="{C89AED22-D43B-4BB3-8569-25122518DC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8388" y="3514237"/>
            <a:ext cx="1318543" cy="1318543"/>
          </a:xfrm>
          <a:prstGeom prst="rect">
            <a:avLst/>
          </a:prstGeom>
        </p:spPr>
      </p:pic>
      <p:sp>
        <p:nvSpPr>
          <p:cNvPr id="19" name="テキスト ボックス 18">
            <a:extLst>
              <a:ext uri="{FF2B5EF4-FFF2-40B4-BE49-F238E27FC236}">
                <a16:creationId xmlns:a16="http://schemas.microsoft.com/office/drawing/2014/main" id="{3635AA6E-BE5E-403F-9AC9-54C2C587682C}"/>
              </a:ext>
            </a:extLst>
          </p:cNvPr>
          <p:cNvSpPr txBox="1"/>
          <p:nvPr/>
        </p:nvSpPr>
        <p:spPr>
          <a:xfrm>
            <a:off x="537576" y="748001"/>
            <a:ext cx="2660716"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■太陽光発電</a:t>
            </a:r>
          </a:p>
        </p:txBody>
      </p:sp>
      <p:sp>
        <p:nvSpPr>
          <p:cNvPr id="21" name="四角形: 角を丸くする 20">
            <a:extLst>
              <a:ext uri="{FF2B5EF4-FFF2-40B4-BE49-F238E27FC236}">
                <a16:creationId xmlns:a16="http://schemas.microsoft.com/office/drawing/2014/main" id="{727453CC-4076-4A08-AF2D-FD011E637EA4}"/>
              </a:ext>
            </a:extLst>
          </p:cNvPr>
          <p:cNvSpPr/>
          <p:nvPr/>
        </p:nvSpPr>
        <p:spPr>
          <a:xfrm>
            <a:off x="697685" y="1415671"/>
            <a:ext cx="2101012" cy="29771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DEE5C88E-EFE4-429C-9B02-8B7E2E358D98}"/>
              </a:ext>
            </a:extLst>
          </p:cNvPr>
          <p:cNvSpPr txBox="1"/>
          <p:nvPr/>
        </p:nvSpPr>
        <p:spPr>
          <a:xfrm>
            <a:off x="868158" y="1424738"/>
            <a:ext cx="1800493" cy="307777"/>
          </a:xfrm>
          <a:prstGeom prst="rect">
            <a:avLst/>
          </a:prstGeom>
          <a:noFill/>
        </p:spPr>
        <p:txBody>
          <a:bodyPr wrap="non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どんな効果があるの</a:t>
            </a:r>
          </a:p>
        </p:txBody>
      </p:sp>
      <p:sp>
        <p:nvSpPr>
          <p:cNvPr id="24" name="テキスト ボックス 23">
            <a:extLst>
              <a:ext uri="{FF2B5EF4-FFF2-40B4-BE49-F238E27FC236}">
                <a16:creationId xmlns:a16="http://schemas.microsoft.com/office/drawing/2014/main" id="{40654891-B0C5-4234-AC88-B712D996B8AD}"/>
              </a:ext>
            </a:extLst>
          </p:cNvPr>
          <p:cNvSpPr txBox="1"/>
          <p:nvPr/>
        </p:nvSpPr>
        <p:spPr>
          <a:xfrm>
            <a:off x="2778163" y="1301533"/>
            <a:ext cx="1890433" cy="461665"/>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自宅の屋根などを使って太陽の力で発電します。</a:t>
            </a:r>
          </a:p>
        </p:txBody>
      </p:sp>
      <p:sp>
        <p:nvSpPr>
          <p:cNvPr id="25" name="テキスト ボックス 24">
            <a:extLst>
              <a:ext uri="{FF2B5EF4-FFF2-40B4-BE49-F238E27FC236}">
                <a16:creationId xmlns:a16="http://schemas.microsoft.com/office/drawing/2014/main" id="{26F9EE02-D5F7-4430-870C-A3DA4DEA6EF6}"/>
              </a:ext>
            </a:extLst>
          </p:cNvPr>
          <p:cNvSpPr txBox="1"/>
          <p:nvPr/>
        </p:nvSpPr>
        <p:spPr>
          <a:xfrm>
            <a:off x="608406" y="1703188"/>
            <a:ext cx="4031873" cy="830997"/>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・自宅で消費する大部分の電気をつくることもできる。</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・化石燃料の使用が減る。</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・電気代の節約になり、災害時にも電気を使える。</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・使わない電気は買い取ってもらうこともできる。</a:t>
            </a:r>
          </a:p>
        </p:txBody>
      </p:sp>
      <p:sp>
        <p:nvSpPr>
          <p:cNvPr id="27" name="テキスト ボックス 26">
            <a:extLst>
              <a:ext uri="{FF2B5EF4-FFF2-40B4-BE49-F238E27FC236}">
                <a16:creationId xmlns:a16="http://schemas.microsoft.com/office/drawing/2014/main" id="{47D1A43E-B58F-46DD-9DC7-BEE6A44E7358}"/>
              </a:ext>
            </a:extLst>
          </p:cNvPr>
          <p:cNvSpPr txBox="1"/>
          <p:nvPr/>
        </p:nvSpPr>
        <p:spPr>
          <a:xfrm>
            <a:off x="639643" y="2454889"/>
            <a:ext cx="6026261" cy="461665"/>
          </a:xfrm>
          <a:prstGeom prst="rect">
            <a:avLst/>
          </a:prstGeom>
          <a:noFill/>
        </p:spPr>
        <p:txBody>
          <a:bodyPr wrap="square" rtlCol="0">
            <a:spAutoFit/>
          </a:bodyPr>
          <a:lstStyle/>
          <a:p>
            <a:r>
              <a:rPr kumimoji="1" lang="en-US" altLang="ja-JP" sz="12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200"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1200" dirty="0">
                <a:solidFill>
                  <a:srgbClr val="FF0000"/>
                </a:solidFill>
                <a:latin typeface="HG丸ｺﾞｼｯｸM-PRO" panose="020F0600000000000000" pitchFamily="50" charset="-128"/>
                <a:ea typeface="HG丸ｺﾞｼｯｸM-PRO" panose="020F0600000000000000" pitchFamily="50" charset="-128"/>
              </a:rPr>
              <a:t>HEMS</a:t>
            </a:r>
            <a:r>
              <a:rPr kumimoji="1" lang="ja-JP" altLang="en-US" sz="1200" dirty="0">
                <a:solidFill>
                  <a:srgbClr val="FF0000"/>
                </a:solidFill>
                <a:latin typeface="HG丸ｺﾞｼｯｸM-PRO" panose="020F0600000000000000" pitchFamily="50" charset="-128"/>
                <a:ea typeface="HG丸ｺﾞｼｯｸM-PRO" panose="020F0600000000000000" pitchFamily="50" charset="-128"/>
              </a:rPr>
              <a:t>に加えて、蓄電池 </a:t>
            </a:r>
            <a:r>
              <a:rPr kumimoji="1" lang="en-US" altLang="ja-JP" sz="1200" dirty="0">
                <a:solidFill>
                  <a:srgbClr val="FF0000"/>
                </a:solidFill>
                <a:latin typeface="HG丸ｺﾞｼｯｸM-PRO" panose="020F0600000000000000" pitchFamily="50" charset="-128"/>
                <a:ea typeface="HG丸ｺﾞｼｯｸM-PRO" panose="020F0600000000000000" pitchFamily="50" charset="-128"/>
              </a:rPr>
              <a:t>or V2H or ZEH</a:t>
            </a:r>
            <a:r>
              <a:rPr kumimoji="1" lang="ja-JP" altLang="en-US" sz="1200" dirty="0">
                <a:solidFill>
                  <a:srgbClr val="FF0000"/>
                </a:solidFill>
                <a:latin typeface="HG丸ｺﾞｼｯｸM-PRO" panose="020F0600000000000000" pitchFamily="50" charset="-128"/>
                <a:ea typeface="HG丸ｺﾞｼｯｸM-PRO" panose="020F0600000000000000" pitchFamily="50" charset="-128"/>
              </a:rPr>
              <a:t>を同時に設置する場合に限り補助の</a:t>
            </a:r>
            <a:endParaRPr kumimoji="1" lang="en-US" altLang="ja-JP" sz="1200"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200" dirty="0">
                <a:solidFill>
                  <a:srgbClr val="FF0000"/>
                </a:solidFill>
                <a:latin typeface="HG丸ｺﾞｼｯｸM-PRO" panose="020F0600000000000000" pitchFamily="50" charset="-128"/>
                <a:ea typeface="HG丸ｺﾞｼｯｸM-PRO" panose="020F0600000000000000" pitchFamily="50" charset="-128"/>
              </a:rPr>
              <a:t>　　対象になります。</a:t>
            </a:r>
          </a:p>
        </p:txBody>
      </p:sp>
      <p:sp>
        <p:nvSpPr>
          <p:cNvPr id="28" name="正方形/長方形 27">
            <a:extLst>
              <a:ext uri="{FF2B5EF4-FFF2-40B4-BE49-F238E27FC236}">
                <a16:creationId xmlns:a16="http://schemas.microsoft.com/office/drawing/2014/main" id="{A503B066-559C-4EFD-BB2A-F12F3C5BD79D}"/>
              </a:ext>
            </a:extLst>
          </p:cNvPr>
          <p:cNvSpPr/>
          <p:nvPr/>
        </p:nvSpPr>
        <p:spPr>
          <a:xfrm>
            <a:off x="634109" y="1100713"/>
            <a:ext cx="1473267" cy="2327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一体的導入のみ</a:t>
            </a:r>
          </a:p>
        </p:txBody>
      </p:sp>
      <p:sp>
        <p:nvSpPr>
          <p:cNvPr id="31" name="テキスト ボックス 30">
            <a:extLst>
              <a:ext uri="{FF2B5EF4-FFF2-40B4-BE49-F238E27FC236}">
                <a16:creationId xmlns:a16="http://schemas.microsoft.com/office/drawing/2014/main" id="{989CAE85-6FF6-4BFA-933F-924C4C917168}"/>
              </a:ext>
            </a:extLst>
          </p:cNvPr>
          <p:cNvSpPr txBox="1"/>
          <p:nvPr/>
        </p:nvSpPr>
        <p:spPr>
          <a:xfrm>
            <a:off x="539933" y="5034313"/>
            <a:ext cx="2936473" cy="861774"/>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■家庭用燃料電池システム</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　（エネファーム）</a:t>
            </a:r>
          </a:p>
          <a:p>
            <a:endParaRPr kumimoji="1" lang="en-US" altLang="ja-JP" dirty="0">
              <a:solidFill>
                <a:schemeClr val="bg1"/>
              </a:solidFill>
              <a:latin typeface="HG丸ｺﾞｼｯｸM-PRO" panose="020F0600000000000000" pitchFamily="50" charset="-128"/>
              <a:ea typeface="HG丸ｺﾞｼｯｸM-PRO" panose="020F0600000000000000" pitchFamily="50" charset="-128"/>
            </a:endParaRPr>
          </a:p>
        </p:txBody>
      </p:sp>
      <p:sp>
        <p:nvSpPr>
          <p:cNvPr id="32" name="四角形: 角を丸くする 31">
            <a:extLst>
              <a:ext uri="{FF2B5EF4-FFF2-40B4-BE49-F238E27FC236}">
                <a16:creationId xmlns:a16="http://schemas.microsoft.com/office/drawing/2014/main" id="{D9A43D18-7A2A-4579-854E-F60171F0B33E}"/>
              </a:ext>
            </a:extLst>
          </p:cNvPr>
          <p:cNvSpPr/>
          <p:nvPr/>
        </p:nvSpPr>
        <p:spPr>
          <a:xfrm>
            <a:off x="644403" y="5885426"/>
            <a:ext cx="2101012" cy="29771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7FD1440A-48EC-41D0-8179-1EFF412A7065}"/>
              </a:ext>
            </a:extLst>
          </p:cNvPr>
          <p:cNvSpPr txBox="1"/>
          <p:nvPr/>
        </p:nvSpPr>
        <p:spPr>
          <a:xfrm>
            <a:off x="817213" y="5871282"/>
            <a:ext cx="1800493" cy="307777"/>
          </a:xfrm>
          <a:prstGeom prst="rect">
            <a:avLst/>
          </a:prstGeom>
          <a:noFill/>
        </p:spPr>
        <p:txBody>
          <a:bodyPr wrap="non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どんな効果があるの</a:t>
            </a:r>
          </a:p>
        </p:txBody>
      </p:sp>
      <p:sp>
        <p:nvSpPr>
          <p:cNvPr id="34" name="テキスト ボックス 33">
            <a:extLst>
              <a:ext uri="{FF2B5EF4-FFF2-40B4-BE49-F238E27FC236}">
                <a16:creationId xmlns:a16="http://schemas.microsoft.com/office/drawing/2014/main" id="{47C3860D-2724-4957-833E-6DB86C4C94D8}"/>
              </a:ext>
            </a:extLst>
          </p:cNvPr>
          <p:cNvSpPr txBox="1"/>
          <p:nvPr/>
        </p:nvSpPr>
        <p:spPr>
          <a:xfrm>
            <a:off x="2863273" y="5612477"/>
            <a:ext cx="3502199" cy="646331"/>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都市ガスや</a:t>
            </a:r>
            <a:r>
              <a:rPr kumimoji="1" lang="en-US" altLang="ja-JP" sz="1200" dirty="0">
                <a:latin typeface="HG丸ｺﾞｼｯｸM-PRO" panose="020F0600000000000000" pitchFamily="50" charset="-128"/>
                <a:ea typeface="HG丸ｺﾞｼｯｸM-PRO" panose="020F0600000000000000" pitchFamily="50" charset="-128"/>
              </a:rPr>
              <a:t>LP</a:t>
            </a:r>
            <a:r>
              <a:rPr kumimoji="1" lang="ja-JP" altLang="en-US" sz="1200" dirty="0">
                <a:latin typeface="HG丸ｺﾞｼｯｸM-PRO" panose="020F0600000000000000" pitchFamily="50" charset="-128"/>
                <a:ea typeface="HG丸ｺﾞｼｯｸM-PRO" panose="020F0600000000000000" pitchFamily="50" charset="-128"/>
              </a:rPr>
              <a:t>ガス（プロパンガス）から作った水素で発電します。同時に発生する熱から温水をつくります。</a:t>
            </a:r>
          </a:p>
        </p:txBody>
      </p:sp>
      <p:sp>
        <p:nvSpPr>
          <p:cNvPr id="35" name="テキスト ボックス 34">
            <a:extLst>
              <a:ext uri="{FF2B5EF4-FFF2-40B4-BE49-F238E27FC236}">
                <a16:creationId xmlns:a16="http://schemas.microsoft.com/office/drawing/2014/main" id="{91E1DBAD-5875-4AFF-B72F-44A7997E5C39}"/>
              </a:ext>
            </a:extLst>
          </p:cNvPr>
          <p:cNvSpPr txBox="1"/>
          <p:nvPr/>
        </p:nvSpPr>
        <p:spPr>
          <a:xfrm>
            <a:off x="551354" y="6236592"/>
            <a:ext cx="4604146" cy="830997"/>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・自宅で発電するので、送電ロスがない。</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・都市ガスや</a:t>
            </a:r>
            <a:r>
              <a:rPr kumimoji="1" lang="en-US" altLang="ja-JP" sz="1200" dirty="0">
                <a:latin typeface="HG丸ｺﾞｼｯｸM-PRO" panose="020F0600000000000000" pitchFamily="50" charset="-128"/>
                <a:ea typeface="HG丸ｺﾞｼｯｸM-PRO" panose="020F0600000000000000" pitchFamily="50" charset="-128"/>
              </a:rPr>
              <a:t>LP</a:t>
            </a:r>
            <a:r>
              <a:rPr kumimoji="1" lang="ja-JP" altLang="en-US" sz="1200" dirty="0">
                <a:latin typeface="HG丸ｺﾞｼｯｸM-PRO" panose="020F0600000000000000" pitchFamily="50" charset="-128"/>
                <a:ea typeface="HG丸ｺﾞｼｯｸM-PRO" panose="020F0600000000000000" pitchFamily="50" charset="-128"/>
              </a:rPr>
              <a:t>ガスは化石燃料の中でも</a:t>
            </a:r>
            <a:r>
              <a:rPr kumimoji="1" lang="en-US" altLang="ja-JP" sz="1200" dirty="0">
                <a:latin typeface="HG丸ｺﾞｼｯｸM-PRO" panose="020F0600000000000000" pitchFamily="50" charset="-128"/>
                <a:ea typeface="HG丸ｺﾞｼｯｸM-PRO" panose="020F0600000000000000" pitchFamily="50" charset="-128"/>
              </a:rPr>
              <a:t>CO</a:t>
            </a:r>
            <a:r>
              <a:rPr kumimoji="1" lang="en-US" altLang="ja-JP" sz="800" dirty="0">
                <a:latin typeface="HG丸ｺﾞｼｯｸM-PRO" panose="020F0600000000000000" pitchFamily="50" charset="-128"/>
                <a:ea typeface="HG丸ｺﾞｼｯｸM-PRO" panose="020F0600000000000000" pitchFamily="50" charset="-128"/>
              </a:rPr>
              <a:t>2</a:t>
            </a:r>
            <a:r>
              <a:rPr kumimoji="1" lang="ja-JP" altLang="en-US" sz="1200" dirty="0">
                <a:latin typeface="HG丸ｺﾞｼｯｸM-PRO" panose="020F0600000000000000" pitchFamily="50" charset="-128"/>
                <a:ea typeface="HG丸ｺﾞｼｯｸM-PRO" panose="020F0600000000000000" pitchFamily="50" charset="-128"/>
              </a:rPr>
              <a:t>排出量が少ない。</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・停電が発生しても、ガス、水道の供給があれば発電を継続</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できるタイプもある。</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38" name="テキスト ボックス 37">
            <a:extLst>
              <a:ext uri="{FF2B5EF4-FFF2-40B4-BE49-F238E27FC236}">
                <a16:creationId xmlns:a16="http://schemas.microsoft.com/office/drawing/2014/main" id="{C7BBFB53-6C5A-4DBB-B96E-856E15674248}"/>
              </a:ext>
            </a:extLst>
          </p:cNvPr>
          <p:cNvSpPr txBox="1"/>
          <p:nvPr/>
        </p:nvSpPr>
        <p:spPr>
          <a:xfrm>
            <a:off x="568814" y="7158577"/>
            <a:ext cx="2936473" cy="646331"/>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■定置用リチウムイオン</a:t>
            </a:r>
          </a:p>
          <a:p>
            <a:r>
              <a:rPr kumimoji="1" lang="ja-JP" altLang="en-US" dirty="0">
                <a:latin typeface="HG丸ｺﾞｼｯｸM-PRO" panose="020F0600000000000000" pitchFamily="50" charset="-128"/>
                <a:ea typeface="HG丸ｺﾞｼｯｸM-PRO" panose="020F0600000000000000" pitchFamily="50" charset="-128"/>
              </a:rPr>
              <a:t>　蓄電システム</a:t>
            </a:r>
            <a:r>
              <a:rPr kumimoji="1" lang="ja-JP" altLang="en-US" sz="1400" dirty="0">
                <a:latin typeface="HG丸ｺﾞｼｯｸM-PRO" panose="020F0600000000000000" pitchFamily="50" charset="-128"/>
                <a:ea typeface="HG丸ｺﾞｼｯｸM-PRO" panose="020F0600000000000000" pitchFamily="50" charset="-128"/>
              </a:rPr>
              <a:t>（蓄電池）</a:t>
            </a:r>
          </a:p>
        </p:txBody>
      </p:sp>
      <p:sp>
        <p:nvSpPr>
          <p:cNvPr id="39" name="四角形: 角を丸くする 38">
            <a:extLst>
              <a:ext uri="{FF2B5EF4-FFF2-40B4-BE49-F238E27FC236}">
                <a16:creationId xmlns:a16="http://schemas.microsoft.com/office/drawing/2014/main" id="{8E7EDA9F-DCDE-42BE-AD10-9C1AB9854B61}"/>
              </a:ext>
            </a:extLst>
          </p:cNvPr>
          <p:cNvSpPr/>
          <p:nvPr/>
        </p:nvSpPr>
        <p:spPr>
          <a:xfrm>
            <a:off x="696335" y="8143524"/>
            <a:ext cx="2101012" cy="29771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4DAA4393-38BA-42B0-B967-A5150B349197}"/>
              </a:ext>
            </a:extLst>
          </p:cNvPr>
          <p:cNvSpPr txBox="1"/>
          <p:nvPr/>
        </p:nvSpPr>
        <p:spPr>
          <a:xfrm>
            <a:off x="870038" y="8131915"/>
            <a:ext cx="1800493" cy="307777"/>
          </a:xfrm>
          <a:prstGeom prst="rect">
            <a:avLst/>
          </a:prstGeom>
          <a:noFill/>
        </p:spPr>
        <p:txBody>
          <a:bodyPr wrap="non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どんな効果があるの</a:t>
            </a:r>
          </a:p>
        </p:txBody>
      </p:sp>
      <p:sp>
        <p:nvSpPr>
          <p:cNvPr id="41" name="テキスト ボックス 40">
            <a:extLst>
              <a:ext uri="{FF2B5EF4-FFF2-40B4-BE49-F238E27FC236}">
                <a16:creationId xmlns:a16="http://schemas.microsoft.com/office/drawing/2014/main" id="{DE880016-7DD6-47B5-9B9D-E50DF9D3D862}"/>
              </a:ext>
            </a:extLst>
          </p:cNvPr>
          <p:cNvSpPr txBox="1"/>
          <p:nvPr/>
        </p:nvSpPr>
        <p:spPr>
          <a:xfrm>
            <a:off x="2853427" y="7968042"/>
            <a:ext cx="3044564" cy="461665"/>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太陽光発電などの電気を一時的に蓄え、他の時間帯で利用するための機器です。</a:t>
            </a:r>
          </a:p>
        </p:txBody>
      </p:sp>
      <p:sp>
        <p:nvSpPr>
          <p:cNvPr id="42" name="テキスト ボックス 41">
            <a:extLst>
              <a:ext uri="{FF2B5EF4-FFF2-40B4-BE49-F238E27FC236}">
                <a16:creationId xmlns:a16="http://schemas.microsoft.com/office/drawing/2014/main" id="{6C278D11-1812-41A7-924A-34EDBC411727}"/>
              </a:ext>
            </a:extLst>
          </p:cNvPr>
          <p:cNvSpPr txBox="1"/>
          <p:nvPr/>
        </p:nvSpPr>
        <p:spPr>
          <a:xfrm>
            <a:off x="582888" y="8433049"/>
            <a:ext cx="4339650" cy="1015663"/>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・太陽光発電で発電した電気を蓄えて、発電しない時間帯に</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使うことで電気の購入量を軽減できる。</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・電気料金の安い時間帯に発電し、高い時間帯に利用する</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ことで電気代の節約になる</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・災害時など停電した場合でも、蓄電池の電気を使える。</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44" name="正方形/長方形 43">
            <a:extLst>
              <a:ext uri="{FF2B5EF4-FFF2-40B4-BE49-F238E27FC236}">
                <a16:creationId xmlns:a16="http://schemas.microsoft.com/office/drawing/2014/main" id="{6C0A38F0-2313-44DE-999B-DCB9E92B46C7}"/>
              </a:ext>
            </a:extLst>
          </p:cNvPr>
          <p:cNvSpPr/>
          <p:nvPr/>
        </p:nvSpPr>
        <p:spPr>
          <a:xfrm>
            <a:off x="666908" y="5617265"/>
            <a:ext cx="739241" cy="2426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002060"/>
                </a:solidFill>
              </a:rPr>
              <a:t>つくる</a:t>
            </a:r>
          </a:p>
        </p:txBody>
      </p:sp>
      <p:sp>
        <p:nvSpPr>
          <p:cNvPr id="45" name="正方形/長方形 44">
            <a:extLst>
              <a:ext uri="{FF2B5EF4-FFF2-40B4-BE49-F238E27FC236}">
                <a16:creationId xmlns:a16="http://schemas.microsoft.com/office/drawing/2014/main" id="{F77C6DE1-FD85-4671-B70E-9E56325FE8E3}"/>
              </a:ext>
            </a:extLst>
          </p:cNvPr>
          <p:cNvSpPr/>
          <p:nvPr/>
        </p:nvSpPr>
        <p:spPr>
          <a:xfrm>
            <a:off x="696335" y="7814688"/>
            <a:ext cx="739241" cy="2426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ためる</a:t>
            </a:r>
          </a:p>
        </p:txBody>
      </p:sp>
      <p:sp>
        <p:nvSpPr>
          <p:cNvPr id="46" name="テキスト ボックス 45">
            <a:extLst>
              <a:ext uri="{FF2B5EF4-FFF2-40B4-BE49-F238E27FC236}">
                <a16:creationId xmlns:a16="http://schemas.microsoft.com/office/drawing/2014/main" id="{006BD73A-980C-4148-8BE5-4DB098A69CEE}"/>
              </a:ext>
            </a:extLst>
          </p:cNvPr>
          <p:cNvSpPr txBox="1"/>
          <p:nvPr/>
        </p:nvSpPr>
        <p:spPr>
          <a:xfrm>
            <a:off x="538567" y="2993308"/>
            <a:ext cx="964206"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a:t>
            </a:r>
            <a:r>
              <a:rPr kumimoji="1" lang="en-US" altLang="ja-JP" dirty="0">
                <a:latin typeface="HG丸ｺﾞｼｯｸM-PRO" panose="020F0600000000000000" pitchFamily="50" charset="-128"/>
                <a:ea typeface="HG丸ｺﾞｼｯｸM-PRO" panose="020F0600000000000000" pitchFamily="50" charset="-128"/>
              </a:rPr>
              <a:t>ZEH</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47" name="四角形: 角を丸くする 46">
            <a:extLst>
              <a:ext uri="{FF2B5EF4-FFF2-40B4-BE49-F238E27FC236}">
                <a16:creationId xmlns:a16="http://schemas.microsoft.com/office/drawing/2014/main" id="{11BADEBD-78E3-4656-9CE7-6539D797191D}"/>
              </a:ext>
            </a:extLst>
          </p:cNvPr>
          <p:cNvSpPr/>
          <p:nvPr/>
        </p:nvSpPr>
        <p:spPr>
          <a:xfrm>
            <a:off x="664908" y="3676992"/>
            <a:ext cx="2101012" cy="29771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2748A9F5-2184-4191-90F8-8E1F5230FD5D}"/>
              </a:ext>
            </a:extLst>
          </p:cNvPr>
          <p:cNvSpPr txBox="1"/>
          <p:nvPr/>
        </p:nvSpPr>
        <p:spPr>
          <a:xfrm>
            <a:off x="835381" y="3686059"/>
            <a:ext cx="1800493" cy="307777"/>
          </a:xfrm>
          <a:prstGeom prst="rect">
            <a:avLst/>
          </a:prstGeom>
          <a:noFill/>
        </p:spPr>
        <p:txBody>
          <a:bodyPr wrap="non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どんな効果があるの</a:t>
            </a:r>
          </a:p>
        </p:txBody>
      </p:sp>
      <p:sp>
        <p:nvSpPr>
          <p:cNvPr id="49" name="テキスト ボックス 48">
            <a:extLst>
              <a:ext uri="{FF2B5EF4-FFF2-40B4-BE49-F238E27FC236}">
                <a16:creationId xmlns:a16="http://schemas.microsoft.com/office/drawing/2014/main" id="{FB2D491D-AC0A-4E8B-B433-2A405A03AEE7}"/>
              </a:ext>
            </a:extLst>
          </p:cNvPr>
          <p:cNvSpPr txBox="1"/>
          <p:nvPr/>
        </p:nvSpPr>
        <p:spPr>
          <a:xfrm>
            <a:off x="2901963" y="3560725"/>
            <a:ext cx="2865646" cy="461665"/>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使うエネルギーが創るエネルギーより少ない、または同じ住宅のこと</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50" name="テキスト ボックス 49">
            <a:extLst>
              <a:ext uri="{FF2B5EF4-FFF2-40B4-BE49-F238E27FC236}">
                <a16:creationId xmlns:a16="http://schemas.microsoft.com/office/drawing/2014/main" id="{659E2332-CEC2-4E5C-B1E6-DE826CF04EE3}"/>
              </a:ext>
            </a:extLst>
          </p:cNvPr>
          <p:cNvSpPr txBox="1"/>
          <p:nvPr/>
        </p:nvSpPr>
        <p:spPr>
          <a:xfrm>
            <a:off x="575629" y="3964509"/>
            <a:ext cx="3724096" cy="646331"/>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・断熱性能が高く、冷暖房の効きがよいため快適。</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・冷暖房の効き目がいいため、電気代の節約になる</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・太陽光発電と蓄電池があると、災害時も安心。</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52" name="正方形/長方形 51">
            <a:extLst>
              <a:ext uri="{FF2B5EF4-FFF2-40B4-BE49-F238E27FC236}">
                <a16:creationId xmlns:a16="http://schemas.microsoft.com/office/drawing/2014/main" id="{3F7E867D-DD18-4BE9-B937-4FF57E1972A8}"/>
              </a:ext>
            </a:extLst>
          </p:cNvPr>
          <p:cNvSpPr/>
          <p:nvPr/>
        </p:nvSpPr>
        <p:spPr>
          <a:xfrm>
            <a:off x="655236" y="3378589"/>
            <a:ext cx="1473267" cy="229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一体的導入のみ</a:t>
            </a:r>
          </a:p>
        </p:txBody>
      </p:sp>
      <p:sp>
        <p:nvSpPr>
          <p:cNvPr id="53" name="正方形/長方形 52">
            <a:extLst>
              <a:ext uri="{FF2B5EF4-FFF2-40B4-BE49-F238E27FC236}">
                <a16:creationId xmlns:a16="http://schemas.microsoft.com/office/drawing/2014/main" id="{510C6FBF-6670-4570-A75B-45CD430CAD9B}"/>
              </a:ext>
            </a:extLst>
          </p:cNvPr>
          <p:cNvSpPr/>
          <p:nvPr/>
        </p:nvSpPr>
        <p:spPr>
          <a:xfrm>
            <a:off x="2150399" y="1093267"/>
            <a:ext cx="739241" cy="2426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002060"/>
                </a:solidFill>
              </a:rPr>
              <a:t>つくる</a:t>
            </a:r>
          </a:p>
        </p:txBody>
      </p:sp>
      <p:sp>
        <p:nvSpPr>
          <p:cNvPr id="54" name="正方形/長方形 53">
            <a:extLst>
              <a:ext uri="{FF2B5EF4-FFF2-40B4-BE49-F238E27FC236}">
                <a16:creationId xmlns:a16="http://schemas.microsoft.com/office/drawing/2014/main" id="{DC52AD49-DCF7-4EAB-AECD-9A3646C7EFC3}"/>
              </a:ext>
            </a:extLst>
          </p:cNvPr>
          <p:cNvSpPr/>
          <p:nvPr/>
        </p:nvSpPr>
        <p:spPr>
          <a:xfrm>
            <a:off x="2220794" y="3378589"/>
            <a:ext cx="739241" cy="2426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つかう</a:t>
            </a:r>
          </a:p>
        </p:txBody>
      </p:sp>
      <p:sp>
        <p:nvSpPr>
          <p:cNvPr id="55" name="テキスト ボックス 54">
            <a:extLst>
              <a:ext uri="{FF2B5EF4-FFF2-40B4-BE49-F238E27FC236}">
                <a16:creationId xmlns:a16="http://schemas.microsoft.com/office/drawing/2014/main" id="{29F693A7-CE82-4600-8F23-5EF4AB8B6A3E}"/>
              </a:ext>
            </a:extLst>
          </p:cNvPr>
          <p:cNvSpPr txBox="1"/>
          <p:nvPr/>
        </p:nvSpPr>
        <p:spPr>
          <a:xfrm>
            <a:off x="608406" y="4590432"/>
            <a:ext cx="6026261" cy="461665"/>
          </a:xfrm>
          <a:prstGeom prst="rect">
            <a:avLst/>
          </a:prstGeom>
          <a:noFill/>
        </p:spPr>
        <p:txBody>
          <a:bodyPr wrap="square" rtlCol="0">
            <a:spAutoFit/>
          </a:bodyPr>
          <a:lstStyle/>
          <a:p>
            <a:r>
              <a:rPr kumimoji="1" lang="en-US" altLang="ja-JP" sz="12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200" dirty="0">
                <a:solidFill>
                  <a:srgbClr val="FF0000"/>
                </a:solidFill>
                <a:latin typeface="HG丸ｺﾞｼｯｸM-PRO" panose="020F0600000000000000" pitchFamily="50" charset="-128"/>
                <a:ea typeface="HG丸ｺﾞｼｯｸM-PRO" panose="020F0600000000000000" pitchFamily="50" charset="-128"/>
              </a:rPr>
              <a:t>　太陽光発電、</a:t>
            </a:r>
            <a:r>
              <a:rPr kumimoji="1" lang="en-US" altLang="ja-JP" sz="1200" dirty="0">
                <a:solidFill>
                  <a:srgbClr val="FF0000"/>
                </a:solidFill>
                <a:latin typeface="HG丸ｺﾞｼｯｸM-PRO" panose="020F0600000000000000" pitchFamily="50" charset="-128"/>
                <a:ea typeface="HG丸ｺﾞｼｯｸM-PRO" panose="020F0600000000000000" pitchFamily="50" charset="-128"/>
              </a:rPr>
              <a:t>HEMS</a:t>
            </a:r>
            <a:r>
              <a:rPr kumimoji="1" lang="ja-JP" altLang="en-US" sz="1200" dirty="0">
                <a:solidFill>
                  <a:srgbClr val="FF0000"/>
                </a:solidFill>
                <a:latin typeface="HG丸ｺﾞｼｯｸM-PRO" panose="020F0600000000000000" pitchFamily="50" charset="-128"/>
                <a:ea typeface="HG丸ｺﾞｼｯｸM-PRO" panose="020F0600000000000000" pitchFamily="50" charset="-128"/>
              </a:rPr>
              <a:t>を同時に設置する場合に限り補助の対象になります。</a:t>
            </a:r>
            <a:endParaRPr kumimoji="1" lang="en-US" altLang="ja-JP" sz="1200" dirty="0">
              <a:solidFill>
                <a:srgbClr val="FF0000"/>
              </a:solidFill>
              <a:latin typeface="HG丸ｺﾞｼｯｸM-PRO" panose="020F0600000000000000" pitchFamily="50" charset="-128"/>
              <a:ea typeface="HG丸ｺﾞｼｯｸM-PRO" panose="020F0600000000000000" pitchFamily="50" charset="-128"/>
            </a:endParaRPr>
          </a:p>
          <a:p>
            <a:r>
              <a:rPr kumimoji="1" lang="en-US" altLang="ja-JP" sz="12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200" dirty="0">
                <a:solidFill>
                  <a:srgbClr val="FF0000"/>
                </a:solidFill>
                <a:latin typeface="HG丸ｺﾞｼｯｸM-PRO" panose="020F0600000000000000" pitchFamily="50" charset="-128"/>
                <a:ea typeface="HG丸ｺﾞｼｯｸM-PRO" panose="020F0600000000000000" pitchFamily="50" charset="-128"/>
              </a:rPr>
              <a:t>　長期優良住宅の認定があれば、固定資産税や住宅ローンでの優遇措置もあります。</a:t>
            </a:r>
          </a:p>
        </p:txBody>
      </p:sp>
      <p:sp>
        <p:nvSpPr>
          <p:cNvPr id="64" name="正方形/長方形 63">
            <a:extLst>
              <a:ext uri="{FF2B5EF4-FFF2-40B4-BE49-F238E27FC236}">
                <a16:creationId xmlns:a16="http://schemas.microsoft.com/office/drawing/2014/main" id="{D8D9B71B-7CB9-4437-AFA8-487D9FC501C1}"/>
              </a:ext>
            </a:extLst>
          </p:cNvPr>
          <p:cNvSpPr/>
          <p:nvPr/>
        </p:nvSpPr>
        <p:spPr>
          <a:xfrm>
            <a:off x="3473405" y="3196881"/>
            <a:ext cx="943858" cy="323235"/>
          </a:xfrm>
          <a:prstGeom prst="rect">
            <a:avLst/>
          </a:prstGeom>
          <a:solidFill>
            <a:srgbClr val="0070C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HG丸ｺﾞｼｯｸM-PRO" panose="020F0600000000000000" pitchFamily="50" charset="-128"/>
                <a:ea typeface="HG丸ｺﾞｼｯｸM-PRO" panose="020F0600000000000000" pitchFamily="50" charset="-128"/>
              </a:rPr>
              <a:t>電気代削減</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ja-JP" altLang="en-US" sz="1000" dirty="0">
                <a:latin typeface="HG丸ｺﾞｼｯｸM-PRO" panose="020F0600000000000000" pitchFamily="50" charset="-128"/>
                <a:ea typeface="HG丸ｺﾞｼｯｸM-PRO" panose="020F0600000000000000" pitchFamily="50" charset="-128"/>
              </a:rPr>
              <a:t>ＣＯ</a:t>
            </a:r>
            <a:r>
              <a:rPr kumimoji="1" lang="ja-JP" altLang="en-US" sz="800" dirty="0">
                <a:latin typeface="HG丸ｺﾞｼｯｸM-PRO" panose="020F0600000000000000" pitchFamily="50" charset="-128"/>
                <a:ea typeface="HG丸ｺﾞｼｯｸM-PRO" panose="020F0600000000000000" pitchFamily="50" charset="-128"/>
              </a:rPr>
              <a:t>２</a:t>
            </a:r>
            <a:r>
              <a:rPr kumimoji="1" lang="ja-JP" altLang="en-US" sz="1000" dirty="0">
                <a:latin typeface="HG丸ｺﾞｼｯｸM-PRO" panose="020F0600000000000000" pitchFamily="50" charset="-128"/>
                <a:ea typeface="HG丸ｺﾞｼｯｸM-PRO" panose="020F0600000000000000" pitchFamily="50" charset="-128"/>
              </a:rPr>
              <a:t>削減</a:t>
            </a:r>
          </a:p>
        </p:txBody>
      </p:sp>
      <p:sp>
        <p:nvSpPr>
          <p:cNvPr id="8" name="正方形/長方形 7">
            <a:extLst>
              <a:ext uri="{FF2B5EF4-FFF2-40B4-BE49-F238E27FC236}">
                <a16:creationId xmlns:a16="http://schemas.microsoft.com/office/drawing/2014/main" id="{A7FA2103-BF76-49DF-B294-3172AFA71BC1}"/>
              </a:ext>
            </a:extLst>
          </p:cNvPr>
          <p:cNvSpPr/>
          <p:nvPr/>
        </p:nvSpPr>
        <p:spPr>
          <a:xfrm>
            <a:off x="4412834" y="3202084"/>
            <a:ext cx="942393" cy="3198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5E830B3C-1818-40FB-9A7C-23FF941054BE}"/>
              </a:ext>
            </a:extLst>
          </p:cNvPr>
          <p:cNvSpPr txBox="1"/>
          <p:nvPr/>
        </p:nvSpPr>
        <p:spPr>
          <a:xfrm>
            <a:off x="4375709" y="3161449"/>
            <a:ext cx="1148918" cy="400110"/>
          </a:xfrm>
          <a:prstGeom prst="rect">
            <a:avLst/>
          </a:prstGeom>
          <a:noFill/>
        </p:spPr>
        <p:txBody>
          <a:bodyPr wrap="square" rtlCol="0">
            <a:spAutoFit/>
          </a:bodyPr>
          <a:lstStyle/>
          <a:p>
            <a:r>
              <a:rPr kumimoji="1" lang="en-US" altLang="ja-JP" sz="1000" dirty="0">
                <a:latin typeface="HG丸ｺﾞｼｯｸM-PRO" panose="020F0600000000000000" pitchFamily="50" charset="-128"/>
                <a:ea typeface="HG丸ｺﾞｼｯｸM-PRO" panose="020F0600000000000000" pitchFamily="50" charset="-128"/>
              </a:rPr>
              <a:t>188,010</a:t>
            </a:r>
            <a:r>
              <a:rPr kumimoji="1" lang="ja-JP" altLang="en-US" sz="1000" dirty="0">
                <a:latin typeface="HG丸ｺﾞｼｯｸM-PRO" panose="020F0600000000000000" pitchFamily="50" charset="-128"/>
                <a:ea typeface="HG丸ｺﾞｼｯｸM-PRO" panose="020F0600000000000000" pitchFamily="50" charset="-128"/>
              </a:rPr>
              <a:t>円</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en-US" altLang="ja-JP" sz="1000" dirty="0">
                <a:latin typeface="HG丸ｺﾞｼｯｸM-PRO" panose="020F0600000000000000" pitchFamily="50" charset="-128"/>
                <a:ea typeface="HG丸ｺﾞｼｯｸM-PRO" panose="020F0600000000000000" pitchFamily="50" charset="-128"/>
              </a:rPr>
              <a:t>     3,543kg</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65" name="正方形/長方形 64">
            <a:extLst>
              <a:ext uri="{FF2B5EF4-FFF2-40B4-BE49-F238E27FC236}">
                <a16:creationId xmlns:a16="http://schemas.microsoft.com/office/drawing/2014/main" id="{CAA9EC52-6D96-4622-92AC-74862A866A2E}"/>
              </a:ext>
            </a:extLst>
          </p:cNvPr>
          <p:cNvSpPr/>
          <p:nvPr/>
        </p:nvSpPr>
        <p:spPr>
          <a:xfrm>
            <a:off x="3471735" y="3042209"/>
            <a:ext cx="1883492" cy="1604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年間の効果</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8" name="正方形/長方形 57">
            <a:extLst>
              <a:ext uri="{FF2B5EF4-FFF2-40B4-BE49-F238E27FC236}">
                <a16:creationId xmlns:a16="http://schemas.microsoft.com/office/drawing/2014/main" id="{18AE7F86-5894-4E5A-A1BE-8F591AC8E1F5}"/>
              </a:ext>
            </a:extLst>
          </p:cNvPr>
          <p:cNvSpPr/>
          <p:nvPr/>
        </p:nvSpPr>
        <p:spPr>
          <a:xfrm>
            <a:off x="3479959" y="961023"/>
            <a:ext cx="943858" cy="323235"/>
          </a:xfrm>
          <a:prstGeom prst="rect">
            <a:avLst/>
          </a:prstGeom>
          <a:solidFill>
            <a:srgbClr val="0070C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HG丸ｺﾞｼｯｸM-PRO" panose="020F0600000000000000" pitchFamily="50" charset="-128"/>
                <a:ea typeface="HG丸ｺﾞｼｯｸM-PRO" panose="020F0600000000000000" pitchFamily="50" charset="-128"/>
              </a:rPr>
              <a:t>電気代削減</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ja-JP" altLang="en-US" sz="1000" dirty="0">
                <a:latin typeface="HG丸ｺﾞｼｯｸM-PRO" panose="020F0600000000000000" pitchFamily="50" charset="-128"/>
                <a:ea typeface="HG丸ｺﾞｼｯｸM-PRO" panose="020F0600000000000000" pitchFamily="50" charset="-128"/>
              </a:rPr>
              <a:t>ＣＯ</a:t>
            </a:r>
            <a:r>
              <a:rPr kumimoji="1" lang="ja-JP" altLang="en-US" sz="800" dirty="0">
                <a:latin typeface="HG丸ｺﾞｼｯｸM-PRO" panose="020F0600000000000000" pitchFamily="50" charset="-128"/>
                <a:ea typeface="HG丸ｺﾞｼｯｸM-PRO" panose="020F0600000000000000" pitchFamily="50" charset="-128"/>
              </a:rPr>
              <a:t>２</a:t>
            </a:r>
            <a:r>
              <a:rPr kumimoji="1" lang="ja-JP" altLang="en-US" sz="1000" dirty="0">
                <a:latin typeface="HG丸ｺﾞｼｯｸM-PRO" panose="020F0600000000000000" pitchFamily="50" charset="-128"/>
                <a:ea typeface="HG丸ｺﾞｼｯｸM-PRO" panose="020F0600000000000000" pitchFamily="50" charset="-128"/>
              </a:rPr>
              <a:t>削減</a:t>
            </a:r>
          </a:p>
        </p:txBody>
      </p:sp>
      <p:sp>
        <p:nvSpPr>
          <p:cNvPr id="60" name="正方形/長方形 59">
            <a:extLst>
              <a:ext uri="{FF2B5EF4-FFF2-40B4-BE49-F238E27FC236}">
                <a16:creationId xmlns:a16="http://schemas.microsoft.com/office/drawing/2014/main" id="{8ABE8ED1-BDE5-4A9E-81B1-376AF69C9D15}"/>
              </a:ext>
            </a:extLst>
          </p:cNvPr>
          <p:cNvSpPr/>
          <p:nvPr/>
        </p:nvSpPr>
        <p:spPr>
          <a:xfrm>
            <a:off x="4427008" y="967022"/>
            <a:ext cx="942393" cy="3198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7BEB9F2E-709A-47CB-922E-3DA3B5E3BEB2}"/>
              </a:ext>
            </a:extLst>
          </p:cNvPr>
          <p:cNvSpPr/>
          <p:nvPr/>
        </p:nvSpPr>
        <p:spPr>
          <a:xfrm>
            <a:off x="3485909" y="813971"/>
            <a:ext cx="1883492" cy="1604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年間の効果</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１</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7" name="テキスト ボックス 56">
            <a:extLst>
              <a:ext uri="{FF2B5EF4-FFF2-40B4-BE49-F238E27FC236}">
                <a16:creationId xmlns:a16="http://schemas.microsoft.com/office/drawing/2014/main" id="{E758573D-FD4E-42E1-856E-E95758EE1C37}"/>
              </a:ext>
            </a:extLst>
          </p:cNvPr>
          <p:cNvSpPr txBox="1"/>
          <p:nvPr/>
        </p:nvSpPr>
        <p:spPr>
          <a:xfrm>
            <a:off x="4448016" y="923334"/>
            <a:ext cx="1022394" cy="400110"/>
          </a:xfrm>
          <a:prstGeom prst="rect">
            <a:avLst/>
          </a:prstGeom>
          <a:noFill/>
        </p:spPr>
        <p:txBody>
          <a:bodyPr wrap="square" rtlCol="0">
            <a:spAutoFit/>
          </a:bodyPr>
          <a:lstStyle/>
          <a:p>
            <a:r>
              <a:rPr kumimoji="1" lang="en-US" altLang="ja-JP" sz="1000" dirty="0">
                <a:latin typeface="HG丸ｺﾞｼｯｸM-PRO" panose="020F0600000000000000" pitchFamily="50" charset="-128"/>
                <a:ea typeface="HG丸ｺﾞｼｯｸM-PRO" panose="020F0600000000000000" pitchFamily="50" charset="-128"/>
              </a:rPr>
              <a:t>60,310</a:t>
            </a:r>
            <a:r>
              <a:rPr kumimoji="1" lang="ja-JP" altLang="en-US" sz="1000" dirty="0">
                <a:latin typeface="HG丸ｺﾞｼｯｸM-PRO" panose="020F0600000000000000" pitchFamily="50" charset="-128"/>
                <a:ea typeface="HG丸ｺﾞｼｯｸM-PRO" panose="020F0600000000000000" pitchFamily="50" charset="-128"/>
              </a:rPr>
              <a:t>円</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en-US" altLang="ja-JP" sz="1000" dirty="0">
                <a:latin typeface="HG丸ｺﾞｼｯｸM-PRO" panose="020F0600000000000000" pitchFamily="50" charset="-128"/>
                <a:ea typeface="HG丸ｺﾞｼｯｸM-PRO" panose="020F0600000000000000" pitchFamily="50" charset="-128"/>
              </a:rPr>
              <a:t>      967kg</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71" name="正方形/長方形 70">
            <a:extLst>
              <a:ext uri="{FF2B5EF4-FFF2-40B4-BE49-F238E27FC236}">
                <a16:creationId xmlns:a16="http://schemas.microsoft.com/office/drawing/2014/main" id="{DB651EF8-1EF4-4743-A296-2483DF58F15A}"/>
              </a:ext>
            </a:extLst>
          </p:cNvPr>
          <p:cNvSpPr/>
          <p:nvPr/>
        </p:nvSpPr>
        <p:spPr>
          <a:xfrm>
            <a:off x="3462204" y="5234454"/>
            <a:ext cx="943858" cy="323235"/>
          </a:xfrm>
          <a:prstGeom prst="rect">
            <a:avLst/>
          </a:prstGeom>
          <a:solidFill>
            <a:srgbClr val="0070C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HG丸ｺﾞｼｯｸM-PRO" panose="020F0600000000000000" pitchFamily="50" charset="-128"/>
                <a:ea typeface="HG丸ｺﾞｼｯｸM-PRO" panose="020F0600000000000000" pitchFamily="50" charset="-128"/>
              </a:rPr>
              <a:t>電気代削減</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ja-JP" altLang="en-US" sz="1000" dirty="0">
                <a:latin typeface="HG丸ｺﾞｼｯｸM-PRO" panose="020F0600000000000000" pitchFamily="50" charset="-128"/>
                <a:ea typeface="HG丸ｺﾞｼｯｸM-PRO" panose="020F0600000000000000" pitchFamily="50" charset="-128"/>
              </a:rPr>
              <a:t>ＣＯ</a:t>
            </a:r>
            <a:r>
              <a:rPr kumimoji="1" lang="ja-JP" altLang="en-US" sz="800" dirty="0">
                <a:latin typeface="HG丸ｺﾞｼｯｸM-PRO" panose="020F0600000000000000" pitchFamily="50" charset="-128"/>
                <a:ea typeface="HG丸ｺﾞｼｯｸM-PRO" panose="020F0600000000000000" pitchFamily="50" charset="-128"/>
              </a:rPr>
              <a:t>２</a:t>
            </a:r>
            <a:r>
              <a:rPr kumimoji="1" lang="ja-JP" altLang="en-US" sz="1000" dirty="0">
                <a:latin typeface="HG丸ｺﾞｼｯｸM-PRO" panose="020F0600000000000000" pitchFamily="50" charset="-128"/>
                <a:ea typeface="HG丸ｺﾞｼｯｸM-PRO" panose="020F0600000000000000" pitchFamily="50" charset="-128"/>
              </a:rPr>
              <a:t>削減</a:t>
            </a:r>
          </a:p>
        </p:txBody>
      </p:sp>
      <p:sp>
        <p:nvSpPr>
          <p:cNvPr id="72" name="正方形/長方形 71">
            <a:extLst>
              <a:ext uri="{FF2B5EF4-FFF2-40B4-BE49-F238E27FC236}">
                <a16:creationId xmlns:a16="http://schemas.microsoft.com/office/drawing/2014/main" id="{99AAAF33-D2A6-414A-94DA-9A31A3139120}"/>
              </a:ext>
            </a:extLst>
          </p:cNvPr>
          <p:cNvSpPr/>
          <p:nvPr/>
        </p:nvSpPr>
        <p:spPr>
          <a:xfrm>
            <a:off x="4401633" y="5239657"/>
            <a:ext cx="942393" cy="3198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D05EED18-3850-477A-AB9B-7FC20AB558AA}"/>
              </a:ext>
            </a:extLst>
          </p:cNvPr>
          <p:cNvSpPr/>
          <p:nvPr/>
        </p:nvSpPr>
        <p:spPr>
          <a:xfrm>
            <a:off x="3460534" y="5079782"/>
            <a:ext cx="1883492" cy="1604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年間の効果</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１</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9" name="テキスト ボックス 58">
            <a:extLst>
              <a:ext uri="{FF2B5EF4-FFF2-40B4-BE49-F238E27FC236}">
                <a16:creationId xmlns:a16="http://schemas.microsoft.com/office/drawing/2014/main" id="{FE793F1E-F62F-4395-84EE-4DB547ACF1A1}"/>
              </a:ext>
            </a:extLst>
          </p:cNvPr>
          <p:cNvSpPr txBox="1"/>
          <p:nvPr/>
        </p:nvSpPr>
        <p:spPr>
          <a:xfrm>
            <a:off x="4437516" y="5192080"/>
            <a:ext cx="1056354" cy="400110"/>
          </a:xfrm>
          <a:prstGeom prst="rect">
            <a:avLst/>
          </a:prstGeom>
          <a:noFill/>
        </p:spPr>
        <p:txBody>
          <a:bodyPr wrap="square" rtlCol="0">
            <a:spAutoFit/>
          </a:bodyPr>
          <a:lstStyle/>
          <a:p>
            <a:r>
              <a:rPr kumimoji="1" lang="en-US" altLang="ja-JP" sz="1000" dirty="0">
                <a:latin typeface="HG丸ｺﾞｼｯｸM-PRO" panose="020F0600000000000000" pitchFamily="50" charset="-128"/>
                <a:ea typeface="HG丸ｺﾞｼｯｸM-PRO" panose="020F0600000000000000" pitchFamily="50" charset="-128"/>
              </a:rPr>
              <a:t>89,570</a:t>
            </a:r>
            <a:r>
              <a:rPr kumimoji="1" lang="ja-JP" altLang="en-US" sz="1000" dirty="0">
                <a:latin typeface="HG丸ｺﾞｼｯｸM-PRO" panose="020F0600000000000000" pitchFamily="50" charset="-128"/>
                <a:ea typeface="HG丸ｺﾞｼｯｸM-PRO" panose="020F0600000000000000" pitchFamily="50" charset="-128"/>
              </a:rPr>
              <a:t>円</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en-US" altLang="ja-JP" sz="1000" dirty="0">
                <a:latin typeface="HG丸ｺﾞｼｯｸM-PRO" panose="020F0600000000000000" pitchFamily="50" charset="-128"/>
                <a:ea typeface="HG丸ｺﾞｼｯｸM-PRO" panose="020F0600000000000000" pitchFamily="50" charset="-128"/>
              </a:rPr>
              <a:t>     633kg</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75" name="正方形/長方形 74">
            <a:extLst>
              <a:ext uri="{FF2B5EF4-FFF2-40B4-BE49-F238E27FC236}">
                <a16:creationId xmlns:a16="http://schemas.microsoft.com/office/drawing/2014/main" id="{15D5809B-D837-41F2-A007-95C6C3EAD59B}"/>
              </a:ext>
            </a:extLst>
          </p:cNvPr>
          <p:cNvSpPr/>
          <p:nvPr/>
        </p:nvSpPr>
        <p:spPr>
          <a:xfrm>
            <a:off x="3454150" y="7578598"/>
            <a:ext cx="943858" cy="323235"/>
          </a:xfrm>
          <a:prstGeom prst="rect">
            <a:avLst/>
          </a:prstGeom>
          <a:solidFill>
            <a:srgbClr val="0070C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HG丸ｺﾞｼｯｸM-PRO" panose="020F0600000000000000" pitchFamily="50" charset="-128"/>
                <a:ea typeface="HG丸ｺﾞｼｯｸM-PRO" panose="020F0600000000000000" pitchFamily="50" charset="-128"/>
              </a:rPr>
              <a:t>電気代削減</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ja-JP" altLang="en-US" sz="1000" dirty="0">
                <a:latin typeface="HG丸ｺﾞｼｯｸM-PRO" panose="020F0600000000000000" pitchFamily="50" charset="-128"/>
                <a:ea typeface="HG丸ｺﾞｼｯｸM-PRO" panose="020F0600000000000000" pitchFamily="50" charset="-128"/>
              </a:rPr>
              <a:t>ＣＯ</a:t>
            </a:r>
            <a:r>
              <a:rPr kumimoji="1" lang="ja-JP" altLang="en-US" sz="800" dirty="0">
                <a:latin typeface="HG丸ｺﾞｼｯｸM-PRO" panose="020F0600000000000000" pitchFamily="50" charset="-128"/>
                <a:ea typeface="HG丸ｺﾞｼｯｸM-PRO" panose="020F0600000000000000" pitchFamily="50" charset="-128"/>
              </a:rPr>
              <a:t>２</a:t>
            </a:r>
            <a:r>
              <a:rPr kumimoji="1" lang="ja-JP" altLang="en-US" sz="1000" dirty="0">
                <a:latin typeface="HG丸ｺﾞｼｯｸM-PRO" panose="020F0600000000000000" pitchFamily="50" charset="-128"/>
                <a:ea typeface="HG丸ｺﾞｼｯｸM-PRO" panose="020F0600000000000000" pitchFamily="50" charset="-128"/>
              </a:rPr>
              <a:t>削減</a:t>
            </a:r>
          </a:p>
        </p:txBody>
      </p:sp>
      <p:sp>
        <p:nvSpPr>
          <p:cNvPr id="76" name="正方形/長方形 75">
            <a:extLst>
              <a:ext uri="{FF2B5EF4-FFF2-40B4-BE49-F238E27FC236}">
                <a16:creationId xmlns:a16="http://schemas.microsoft.com/office/drawing/2014/main" id="{4A50458B-9160-493A-AE61-D81D45EE9868}"/>
              </a:ext>
            </a:extLst>
          </p:cNvPr>
          <p:cNvSpPr/>
          <p:nvPr/>
        </p:nvSpPr>
        <p:spPr>
          <a:xfrm>
            <a:off x="4393579" y="7583801"/>
            <a:ext cx="942393" cy="3198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A676016E-95D2-4725-A735-EE253E997BE3}"/>
              </a:ext>
            </a:extLst>
          </p:cNvPr>
          <p:cNvSpPr/>
          <p:nvPr/>
        </p:nvSpPr>
        <p:spPr>
          <a:xfrm>
            <a:off x="3452480" y="7423926"/>
            <a:ext cx="1883492" cy="1604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年間の効果</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１</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2" name="テキスト ボックス 61">
            <a:extLst>
              <a:ext uri="{FF2B5EF4-FFF2-40B4-BE49-F238E27FC236}">
                <a16:creationId xmlns:a16="http://schemas.microsoft.com/office/drawing/2014/main" id="{C1AF004B-B172-4719-A30C-A12D89B2ED5F}"/>
              </a:ext>
            </a:extLst>
          </p:cNvPr>
          <p:cNvSpPr txBox="1"/>
          <p:nvPr/>
        </p:nvSpPr>
        <p:spPr>
          <a:xfrm>
            <a:off x="4434268" y="7535924"/>
            <a:ext cx="940743" cy="400110"/>
          </a:xfrm>
          <a:prstGeom prst="rect">
            <a:avLst/>
          </a:prstGeom>
          <a:noFill/>
        </p:spPr>
        <p:txBody>
          <a:bodyPr wrap="square" rtlCol="0">
            <a:spAutoFit/>
          </a:bodyPr>
          <a:lstStyle/>
          <a:p>
            <a:r>
              <a:rPr kumimoji="1" lang="en-US" altLang="ja-JP" sz="1000" dirty="0">
                <a:latin typeface="HG丸ｺﾞｼｯｸM-PRO" panose="020F0600000000000000" pitchFamily="50" charset="-128"/>
                <a:ea typeface="HG丸ｺﾞｼｯｸM-PRO" panose="020F0600000000000000" pitchFamily="50" charset="-128"/>
              </a:rPr>
              <a:t>23,930</a:t>
            </a:r>
            <a:r>
              <a:rPr kumimoji="1" lang="ja-JP" altLang="en-US" sz="1000" dirty="0">
                <a:latin typeface="HG丸ｺﾞｼｯｸM-PRO" panose="020F0600000000000000" pitchFamily="50" charset="-128"/>
                <a:ea typeface="HG丸ｺﾞｼｯｸM-PRO" panose="020F0600000000000000" pitchFamily="50" charset="-128"/>
              </a:rPr>
              <a:t>円</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en-US" altLang="ja-JP" sz="1000" dirty="0">
                <a:latin typeface="HG丸ｺﾞｼｯｸM-PRO" panose="020F0600000000000000" pitchFamily="50" charset="-128"/>
                <a:ea typeface="HG丸ｺﾞｼｯｸM-PRO" panose="020F0600000000000000" pitchFamily="50" charset="-128"/>
              </a:rPr>
              <a:t>      384kg</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68" name="正方形/長方形 67">
            <a:extLst>
              <a:ext uri="{FF2B5EF4-FFF2-40B4-BE49-F238E27FC236}">
                <a16:creationId xmlns:a16="http://schemas.microsoft.com/office/drawing/2014/main" id="{CE2901E8-9B43-48D1-B137-8CD66FA0F996}"/>
              </a:ext>
            </a:extLst>
          </p:cNvPr>
          <p:cNvSpPr/>
          <p:nvPr/>
        </p:nvSpPr>
        <p:spPr>
          <a:xfrm>
            <a:off x="3748004" y="401309"/>
            <a:ext cx="739241" cy="2426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002060"/>
                </a:solidFill>
              </a:rPr>
              <a:t>つくる</a:t>
            </a:r>
          </a:p>
        </p:txBody>
      </p:sp>
      <p:sp>
        <p:nvSpPr>
          <p:cNvPr id="3" name="テキスト ボックス 2">
            <a:extLst>
              <a:ext uri="{FF2B5EF4-FFF2-40B4-BE49-F238E27FC236}">
                <a16:creationId xmlns:a16="http://schemas.microsoft.com/office/drawing/2014/main" id="{13B51B7F-186A-4C09-BB83-4E09A743C0DE}"/>
              </a:ext>
            </a:extLst>
          </p:cNvPr>
          <p:cNvSpPr txBox="1"/>
          <p:nvPr/>
        </p:nvSpPr>
        <p:spPr>
          <a:xfrm>
            <a:off x="4441894" y="350763"/>
            <a:ext cx="415498" cy="369332"/>
          </a:xfrm>
          <a:prstGeom prst="rect">
            <a:avLst/>
          </a:prstGeom>
          <a:noFill/>
        </p:spPr>
        <p:txBody>
          <a:bodyPr wrap="none" rtlCol="0">
            <a:spAutoFit/>
          </a:bodyPr>
          <a:lstStyle/>
          <a:p>
            <a:r>
              <a:rPr kumimoji="1" lang="en-US" altLang="ja-JP" dirty="0"/>
              <a:t>‥</a:t>
            </a:r>
            <a:endParaRPr kumimoji="1" lang="ja-JP" altLang="en-US" dirty="0"/>
          </a:p>
        </p:txBody>
      </p:sp>
      <p:sp>
        <p:nvSpPr>
          <p:cNvPr id="5" name="テキスト ボックス 4">
            <a:extLst>
              <a:ext uri="{FF2B5EF4-FFF2-40B4-BE49-F238E27FC236}">
                <a16:creationId xmlns:a16="http://schemas.microsoft.com/office/drawing/2014/main" id="{BCBC8C4A-A53C-4FC9-887D-49FA2260611A}"/>
              </a:ext>
            </a:extLst>
          </p:cNvPr>
          <p:cNvSpPr txBox="1"/>
          <p:nvPr/>
        </p:nvSpPr>
        <p:spPr>
          <a:xfrm>
            <a:off x="4667083" y="299178"/>
            <a:ext cx="1261884" cy="415498"/>
          </a:xfrm>
          <a:prstGeom prst="rect">
            <a:avLst/>
          </a:prstGeom>
          <a:noFill/>
        </p:spPr>
        <p:txBody>
          <a:bodyPr wrap="none"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エネルギーを創る</a:t>
            </a:r>
            <a:endParaRPr kumimoji="1" lang="en-US" altLang="ja-JP" sz="1050" dirty="0">
              <a:latin typeface="HG丸ｺﾞｼｯｸM-PRO" panose="020F0600000000000000" pitchFamily="50" charset="-128"/>
              <a:ea typeface="HG丸ｺﾞｼｯｸM-PRO" panose="020F0600000000000000" pitchFamily="50" charset="-128"/>
            </a:endParaRPr>
          </a:p>
          <a:p>
            <a:r>
              <a:rPr kumimoji="1" lang="ja-JP" altLang="en-US" sz="1050" dirty="0">
                <a:latin typeface="HG丸ｺﾞｼｯｸM-PRO" panose="020F0600000000000000" pitchFamily="50" charset="-128"/>
                <a:ea typeface="HG丸ｺﾞｼｯｸM-PRO" panose="020F0600000000000000" pitchFamily="50" charset="-128"/>
              </a:rPr>
              <a:t>（創エネ）</a:t>
            </a:r>
          </a:p>
        </p:txBody>
      </p:sp>
      <p:cxnSp>
        <p:nvCxnSpPr>
          <p:cNvPr id="69" name="直線コネクタ 68">
            <a:extLst>
              <a:ext uri="{FF2B5EF4-FFF2-40B4-BE49-F238E27FC236}">
                <a16:creationId xmlns:a16="http://schemas.microsoft.com/office/drawing/2014/main" id="{41E4EC58-ADF8-47EA-ABDD-045C79E43D97}"/>
              </a:ext>
            </a:extLst>
          </p:cNvPr>
          <p:cNvCxnSpPr>
            <a:cxnSpLocks/>
          </p:cNvCxnSpPr>
          <p:nvPr/>
        </p:nvCxnSpPr>
        <p:spPr>
          <a:xfrm flipH="1">
            <a:off x="3637270" y="736773"/>
            <a:ext cx="2717474"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003FBFFC-6AB2-4898-92E4-508F240747A5}"/>
              </a:ext>
            </a:extLst>
          </p:cNvPr>
          <p:cNvSpPr txBox="1"/>
          <p:nvPr/>
        </p:nvSpPr>
        <p:spPr>
          <a:xfrm>
            <a:off x="1235943" y="2860763"/>
            <a:ext cx="2244032" cy="523220"/>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（ネットゼロ</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　　エネルギー住宅）</a:t>
            </a:r>
          </a:p>
        </p:txBody>
      </p:sp>
    </p:spTree>
    <p:extLst>
      <p:ext uri="{BB962C8B-B14F-4D97-AF65-F5344CB8AC3E}">
        <p14:creationId xmlns:p14="http://schemas.microsoft.com/office/powerpoint/2010/main" val="3993565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グループ化 57">
            <a:extLst>
              <a:ext uri="{FF2B5EF4-FFF2-40B4-BE49-F238E27FC236}">
                <a16:creationId xmlns:a16="http://schemas.microsoft.com/office/drawing/2014/main" id="{AEF87939-7565-4610-AA84-0D640DACB47A}"/>
              </a:ext>
            </a:extLst>
          </p:cNvPr>
          <p:cNvGrpSpPr/>
          <p:nvPr/>
        </p:nvGrpSpPr>
        <p:grpSpPr>
          <a:xfrm>
            <a:off x="1" y="0"/>
            <a:ext cx="6857999" cy="9906000"/>
            <a:chOff x="5775176" y="502371"/>
            <a:chExt cx="6857999" cy="9906000"/>
          </a:xfrm>
        </p:grpSpPr>
        <p:sp>
          <p:nvSpPr>
            <p:cNvPr id="59" name="正方形/長方形 58">
              <a:extLst>
                <a:ext uri="{FF2B5EF4-FFF2-40B4-BE49-F238E27FC236}">
                  <a16:creationId xmlns:a16="http://schemas.microsoft.com/office/drawing/2014/main" id="{F9A5493E-BEAA-4EB6-86F5-B6C9AD5663FB}"/>
                </a:ext>
              </a:extLst>
            </p:cNvPr>
            <p:cNvSpPr/>
            <p:nvPr/>
          </p:nvSpPr>
          <p:spPr>
            <a:xfrm>
              <a:off x="5775176" y="502371"/>
              <a:ext cx="6857999" cy="990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正方形/長方形 63">
              <a:extLst>
                <a:ext uri="{FF2B5EF4-FFF2-40B4-BE49-F238E27FC236}">
                  <a16:creationId xmlns:a16="http://schemas.microsoft.com/office/drawing/2014/main" id="{FFA9464D-8EB3-40AE-A21E-2A4006BA07E9}"/>
                </a:ext>
              </a:extLst>
            </p:cNvPr>
            <p:cNvSpPr/>
            <p:nvPr/>
          </p:nvSpPr>
          <p:spPr>
            <a:xfrm>
              <a:off x="6040990" y="746921"/>
              <a:ext cx="6390167" cy="9399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テキスト ボックス 1">
            <a:extLst>
              <a:ext uri="{FF2B5EF4-FFF2-40B4-BE49-F238E27FC236}">
                <a16:creationId xmlns:a16="http://schemas.microsoft.com/office/drawing/2014/main" id="{1891E8C3-A322-43DA-85C2-69129ED3F5D4}"/>
              </a:ext>
            </a:extLst>
          </p:cNvPr>
          <p:cNvSpPr txBox="1"/>
          <p:nvPr/>
        </p:nvSpPr>
        <p:spPr>
          <a:xfrm>
            <a:off x="2945533" y="9567230"/>
            <a:ext cx="1026243" cy="369332"/>
          </a:xfrm>
          <a:prstGeom prst="rect">
            <a:avLst/>
          </a:prstGeom>
          <a:noFill/>
        </p:spPr>
        <p:txBody>
          <a:bodyPr wrap="none" rtlCol="0">
            <a:spAutoFit/>
          </a:bodyPr>
          <a:lstStyle/>
          <a:p>
            <a:r>
              <a:rPr kumimoji="1" lang="en-US" altLang="ja-JP" sz="1200" dirty="0">
                <a:latin typeface="HG丸ｺﾞｼｯｸM-PRO" panose="020F0600000000000000" pitchFamily="50" charset="-128"/>
                <a:ea typeface="HG丸ｺﾞｼｯｸM-PRO" panose="020F0600000000000000" pitchFamily="50" charset="-128"/>
              </a:rPr>
              <a:t>Page</a:t>
            </a:r>
            <a:r>
              <a:rPr kumimoji="1" lang="en-US" altLang="ja-JP" dirty="0">
                <a:latin typeface="HG丸ｺﾞｼｯｸM-PRO" panose="020F0600000000000000" pitchFamily="50" charset="-128"/>
                <a:ea typeface="HG丸ｺﾞｼｯｸM-PRO" panose="020F0600000000000000" pitchFamily="50" charset="-128"/>
              </a:rPr>
              <a:t>.0</a:t>
            </a:r>
            <a:r>
              <a:rPr kumimoji="1" lang="ja-JP" altLang="en-US" dirty="0">
                <a:latin typeface="HG丸ｺﾞｼｯｸM-PRO" panose="020F0600000000000000" pitchFamily="50" charset="-128"/>
                <a:ea typeface="HG丸ｺﾞｼｯｸM-PRO" panose="020F0600000000000000" pitchFamily="50" charset="-128"/>
              </a:rPr>
              <a:t>７</a:t>
            </a:r>
            <a:endParaRPr kumimoji="1" lang="en-US" altLang="ja-JP" dirty="0">
              <a:latin typeface="HG丸ｺﾞｼｯｸM-PRO" panose="020F0600000000000000" pitchFamily="50" charset="-128"/>
              <a:ea typeface="HG丸ｺﾞｼｯｸM-PRO" panose="020F0600000000000000" pitchFamily="50" charset="-128"/>
            </a:endParaRPr>
          </a:p>
        </p:txBody>
      </p:sp>
      <p:pic>
        <p:nvPicPr>
          <p:cNvPr id="8" name="図 7">
            <a:extLst>
              <a:ext uri="{FF2B5EF4-FFF2-40B4-BE49-F238E27FC236}">
                <a16:creationId xmlns:a16="http://schemas.microsoft.com/office/drawing/2014/main" id="{94C821F3-2987-4830-9F9E-34AC0766D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557" y="1767606"/>
            <a:ext cx="1237871" cy="1237871"/>
          </a:xfrm>
          <a:prstGeom prst="rect">
            <a:avLst/>
          </a:prstGeom>
        </p:spPr>
      </p:pic>
      <p:pic>
        <p:nvPicPr>
          <p:cNvPr id="20" name="図 19">
            <a:extLst>
              <a:ext uri="{FF2B5EF4-FFF2-40B4-BE49-F238E27FC236}">
                <a16:creationId xmlns:a16="http://schemas.microsoft.com/office/drawing/2014/main" id="{A87A394F-A563-4CC3-9473-880DE2EB2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198" y="4249348"/>
            <a:ext cx="1527454" cy="1527454"/>
          </a:xfrm>
          <a:prstGeom prst="rect">
            <a:avLst/>
          </a:prstGeom>
        </p:spPr>
      </p:pic>
      <p:sp>
        <p:nvSpPr>
          <p:cNvPr id="19" name="テキスト ボックス 18">
            <a:extLst>
              <a:ext uri="{FF2B5EF4-FFF2-40B4-BE49-F238E27FC236}">
                <a16:creationId xmlns:a16="http://schemas.microsoft.com/office/drawing/2014/main" id="{3635AA6E-BE5E-403F-9AC9-54C2C587682C}"/>
              </a:ext>
            </a:extLst>
          </p:cNvPr>
          <p:cNvSpPr txBox="1"/>
          <p:nvPr/>
        </p:nvSpPr>
        <p:spPr>
          <a:xfrm>
            <a:off x="479383" y="843634"/>
            <a:ext cx="4103695" cy="584775"/>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■家庭用エネルギー管理システム　　　</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　（</a:t>
            </a:r>
            <a:r>
              <a:rPr kumimoji="1" lang="en-US" altLang="ja-JP" sz="1400" dirty="0">
                <a:latin typeface="HG丸ｺﾞｼｯｸM-PRO" panose="020F0600000000000000" pitchFamily="50" charset="-128"/>
                <a:ea typeface="HG丸ｺﾞｼｯｸM-PRO" panose="020F0600000000000000" pitchFamily="50" charset="-128"/>
              </a:rPr>
              <a:t>HEMS</a:t>
            </a:r>
            <a:r>
              <a:rPr kumimoji="1" lang="ja-JP" altLang="en-US" sz="1400" dirty="0">
                <a:latin typeface="HG丸ｺﾞｼｯｸM-PRO" panose="020F0600000000000000" pitchFamily="50" charset="-128"/>
                <a:ea typeface="HG丸ｺﾞｼｯｸM-PRO" panose="020F0600000000000000" pitchFamily="50" charset="-128"/>
              </a:rPr>
              <a:t>）</a:t>
            </a:r>
          </a:p>
        </p:txBody>
      </p:sp>
      <p:sp>
        <p:nvSpPr>
          <p:cNvPr id="21" name="四角形: 角を丸くする 20">
            <a:extLst>
              <a:ext uri="{FF2B5EF4-FFF2-40B4-BE49-F238E27FC236}">
                <a16:creationId xmlns:a16="http://schemas.microsoft.com/office/drawing/2014/main" id="{727453CC-4076-4A08-AF2D-FD011E637EA4}"/>
              </a:ext>
            </a:extLst>
          </p:cNvPr>
          <p:cNvSpPr/>
          <p:nvPr/>
        </p:nvSpPr>
        <p:spPr>
          <a:xfrm>
            <a:off x="689108" y="1758539"/>
            <a:ext cx="2101012" cy="29771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DEE5C88E-EFE4-429C-9B02-8B7E2E358D98}"/>
              </a:ext>
            </a:extLst>
          </p:cNvPr>
          <p:cNvSpPr txBox="1"/>
          <p:nvPr/>
        </p:nvSpPr>
        <p:spPr>
          <a:xfrm>
            <a:off x="859581" y="1767606"/>
            <a:ext cx="1800493" cy="307777"/>
          </a:xfrm>
          <a:prstGeom prst="rect">
            <a:avLst/>
          </a:prstGeom>
          <a:noFill/>
        </p:spPr>
        <p:txBody>
          <a:bodyPr wrap="non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どんな効果があるの</a:t>
            </a:r>
          </a:p>
        </p:txBody>
      </p:sp>
      <p:sp>
        <p:nvSpPr>
          <p:cNvPr id="24" name="テキスト ボックス 23">
            <a:extLst>
              <a:ext uri="{FF2B5EF4-FFF2-40B4-BE49-F238E27FC236}">
                <a16:creationId xmlns:a16="http://schemas.microsoft.com/office/drawing/2014/main" id="{40654891-B0C5-4234-AC88-B712D996B8AD}"/>
              </a:ext>
            </a:extLst>
          </p:cNvPr>
          <p:cNvSpPr txBox="1"/>
          <p:nvPr/>
        </p:nvSpPr>
        <p:spPr>
          <a:xfrm>
            <a:off x="2844850" y="1435928"/>
            <a:ext cx="2942784" cy="646331"/>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電気の使用状況を見える化し、家電製品をコントロールをして、効果的な省エネ、節電を自動的に行う機器です。</a:t>
            </a:r>
          </a:p>
        </p:txBody>
      </p:sp>
      <p:sp>
        <p:nvSpPr>
          <p:cNvPr id="25" name="テキスト ボックス 24">
            <a:extLst>
              <a:ext uri="{FF2B5EF4-FFF2-40B4-BE49-F238E27FC236}">
                <a16:creationId xmlns:a16="http://schemas.microsoft.com/office/drawing/2014/main" id="{26F9EE02-D5F7-4430-870C-A3DA4DEA6EF6}"/>
              </a:ext>
            </a:extLst>
          </p:cNvPr>
          <p:cNvSpPr txBox="1"/>
          <p:nvPr/>
        </p:nvSpPr>
        <p:spPr>
          <a:xfrm>
            <a:off x="599829" y="2046056"/>
            <a:ext cx="4801314" cy="120032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・エネルギーの「見える化」ができる。</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使用状況を監視し、傾向がわかるため、電力消費のピークカット</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や年間を通じた省エネが可能。</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・エネルギーの「一元管理」ができる。</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自動で制御できるほか、スマホやタブレット端末、</a:t>
            </a:r>
            <a:r>
              <a:rPr kumimoji="1" lang="en-US" altLang="ja-JP" sz="1200" dirty="0">
                <a:latin typeface="HG丸ｺﾞｼｯｸM-PRO" panose="020F0600000000000000" pitchFamily="50" charset="-128"/>
                <a:ea typeface="HG丸ｺﾞｼｯｸM-PRO" panose="020F0600000000000000" pitchFamily="50" charset="-128"/>
              </a:rPr>
              <a:t>PC</a:t>
            </a:r>
            <a:br>
              <a:rPr kumimoji="1" lang="en-US" altLang="ja-JP" sz="1200" dirty="0">
                <a:latin typeface="HG丸ｺﾞｼｯｸM-PRO" panose="020F0600000000000000" pitchFamily="50" charset="-128"/>
                <a:ea typeface="HG丸ｺﾞｼｯｸM-PRO" panose="020F0600000000000000" pitchFamily="50" charset="-128"/>
              </a:rPr>
            </a:br>
            <a:r>
              <a:rPr kumimoji="1" lang="ja-JP" altLang="en-US" sz="1200" dirty="0">
                <a:latin typeface="HG丸ｺﾞｼｯｸM-PRO" panose="020F0600000000000000" pitchFamily="50" charset="-128"/>
                <a:ea typeface="HG丸ｺﾞｼｯｸM-PRO" panose="020F0600000000000000" pitchFamily="50" charset="-128"/>
              </a:rPr>
              <a:t>　から遠隔操作も可能。</a:t>
            </a:r>
            <a:endParaRPr kumimoji="1" lang="en-US" altLang="ja-JP" sz="1200" dirty="0">
              <a:latin typeface="HG丸ｺﾞｼｯｸM-PRO" panose="020F0600000000000000" pitchFamily="50" charset="-128"/>
              <a:ea typeface="HG丸ｺﾞｼｯｸM-PRO" panose="020F0600000000000000" pitchFamily="50" charset="-128"/>
            </a:endParaRPr>
          </a:p>
        </p:txBody>
      </p:sp>
      <p:pic>
        <p:nvPicPr>
          <p:cNvPr id="30" name="図 29">
            <a:extLst>
              <a:ext uri="{FF2B5EF4-FFF2-40B4-BE49-F238E27FC236}">
                <a16:creationId xmlns:a16="http://schemas.microsoft.com/office/drawing/2014/main" id="{4B60E569-D185-45AA-906B-087583224D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1891" y="4385645"/>
            <a:ext cx="582926" cy="582926"/>
          </a:xfrm>
          <a:prstGeom prst="rect">
            <a:avLst/>
          </a:prstGeom>
        </p:spPr>
      </p:pic>
      <p:sp>
        <p:nvSpPr>
          <p:cNvPr id="31" name="テキスト ボックス 30">
            <a:extLst>
              <a:ext uri="{FF2B5EF4-FFF2-40B4-BE49-F238E27FC236}">
                <a16:creationId xmlns:a16="http://schemas.microsoft.com/office/drawing/2014/main" id="{989CAE85-6FF6-4BFA-933F-924C4C917168}"/>
              </a:ext>
            </a:extLst>
          </p:cNvPr>
          <p:cNvSpPr txBox="1"/>
          <p:nvPr/>
        </p:nvSpPr>
        <p:spPr>
          <a:xfrm>
            <a:off x="487382" y="5561495"/>
            <a:ext cx="3269245"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■住宅用太陽熱利用システム</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32" name="四角形: 角を丸くする 31">
            <a:extLst>
              <a:ext uri="{FF2B5EF4-FFF2-40B4-BE49-F238E27FC236}">
                <a16:creationId xmlns:a16="http://schemas.microsoft.com/office/drawing/2014/main" id="{D9A43D18-7A2A-4579-854E-F60171F0B33E}"/>
              </a:ext>
            </a:extLst>
          </p:cNvPr>
          <p:cNvSpPr/>
          <p:nvPr/>
        </p:nvSpPr>
        <p:spPr>
          <a:xfrm>
            <a:off x="635826" y="6314700"/>
            <a:ext cx="2101012" cy="29771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7FD1440A-48EC-41D0-8179-1EFF412A7065}"/>
              </a:ext>
            </a:extLst>
          </p:cNvPr>
          <p:cNvSpPr txBox="1"/>
          <p:nvPr/>
        </p:nvSpPr>
        <p:spPr>
          <a:xfrm>
            <a:off x="808636" y="6300556"/>
            <a:ext cx="1800493" cy="307777"/>
          </a:xfrm>
          <a:prstGeom prst="rect">
            <a:avLst/>
          </a:prstGeom>
          <a:noFill/>
        </p:spPr>
        <p:txBody>
          <a:bodyPr wrap="non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どんな効果があるの</a:t>
            </a:r>
          </a:p>
        </p:txBody>
      </p:sp>
      <p:sp>
        <p:nvSpPr>
          <p:cNvPr id="34" name="テキスト ボックス 33">
            <a:extLst>
              <a:ext uri="{FF2B5EF4-FFF2-40B4-BE49-F238E27FC236}">
                <a16:creationId xmlns:a16="http://schemas.microsoft.com/office/drawing/2014/main" id="{47C3860D-2724-4957-833E-6DB86C4C94D8}"/>
              </a:ext>
            </a:extLst>
          </p:cNvPr>
          <p:cNvSpPr txBox="1"/>
          <p:nvPr/>
        </p:nvSpPr>
        <p:spPr>
          <a:xfrm>
            <a:off x="3310180" y="6771797"/>
            <a:ext cx="3044564" cy="2123658"/>
          </a:xfrm>
          <a:prstGeom prst="rect">
            <a:avLst/>
          </a:prstGeom>
          <a:noFill/>
        </p:spPr>
        <p:txBody>
          <a:bodyPr wrap="square" rtlCol="0">
            <a:spAutoFit/>
          </a:bodyPr>
          <a:lstStyle/>
          <a:p>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強制循環型システム</a:t>
            </a:r>
            <a:r>
              <a:rPr kumimoji="1" lang="en-US" altLang="ja-JP" sz="1200" dirty="0">
                <a:latin typeface="HG丸ｺﾞｼｯｸM-PRO" panose="020F0600000000000000" pitchFamily="50" charset="-128"/>
                <a:ea typeface="HG丸ｺﾞｼｯｸM-PRO" panose="020F0600000000000000" pitchFamily="50" charset="-128"/>
              </a:rPr>
              <a:t>】</a:t>
            </a:r>
          </a:p>
          <a:p>
            <a:r>
              <a:rPr kumimoji="1" lang="ja-JP" altLang="en-US" sz="1200" dirty="0">
                <a:latin typeface="HG丸ｺﾞｼｯｸM-PRO" panose="020F0600000000000000" pitchFamily="50" charset="-128"/>
                <a:ea typeface="HG丸ｺﾞｼｯｸM-PRO" panose="020F0600000000000000" pitchFamily="50" charset="-128"/>
              </a:rPr>
              <a:t>動力ポンプなどを使い、強制的に水などを循環させるタイプです。集熱器を屋根に、貯湯タンクを地上に設置すれば、屋根の補強が必要なくなる場合もあります。</a:t>
            </a:r>
            <a:endParaRPr kumimoji="1" lang="en-US" altLang="ja-JP" sz="1200" dirty="0">
              <a:latin typeface="HG丸ｺﾞｼｯｸM-PRO" panose="020F0600000000000000" pitchFamily="50" charset="-128"/>
              <a:ea typeface="HG丸ｺﾞｼｯｸM-PRO" panose="020F0600000000000000" pitchFamily="50" charset="-128"/>
            </a:endParaRPr>
          </a:p>
          <a:p>
            <a:endParaRPr kumimoji="1" lang="en-US" altLang="ja-JP" sz="1200" dirty="0">
              <a:latin typeface="HG丸ｺﾞｼｯｸM-PRO" panose="020F0600000000000000" pitchFamily="50" charset="-128"/>
              <a:ea typeface="HG丸ｺﾞｼｯｸM-PRO" panose="020F0600000000000000" pitchFamily="50" charset="-128"/>
            </a:endParaRPr>
          </a:p>
          <a:p>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自然循環型太陽熱温水器</a:t>
            </a:r>
            <a:r>
              <a:rPr kumimoji="1" lang="en-US" altLang="ja-JP" sz="1200" dirty="0">
                <a:latin typeface="HG丸ｺﾞｼｯｸM-PRO" panose="020F0600000000000000" pitchFamily="50" charset="-128"/>
                <a:ea typeface="HG丸ｺﾞｼｯｸM-PRO" panose="020F0600000000000000" pitchFamily="50" charset="-128"/>
              </a:rPr>
              <a:t>】</a:t>
            </a:r>
          </a:p>
          <a:p>
            <a:r>
              <a:rPr kumimoji="1" lang="ja-JP" altLang="en-US" sz="1200" dirty="0">
                <a:latin typeface="HG丸ｺﾞｼｯｸM-PRO" panose="020F0600000000000000" pitchFamily="50" charset="-128"/>
                <a:ea typeface="HG丸ｺﾞｼｯｸM-PRO" panose="020F0600000000000000" pitchFamily="50" charset="-128"/>
              </a:rPr>
              <a:t>無動力で水が循環加熱される温水器です。</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沸いたお湯は貯湯タンクにとどまり、翌朝までほとんど冷めません。貯湯タンクは集熱器の上部にあります。</a:t>
            </a:r>
          </a:p>
        </p:txBody>
      </p:sp>
      <p:sp>
        <p:nvSpPr>
          <p:cNvPr id="35" name="テキスト ボックス 34">
            <a:extLst>
              <a:ext uri="{FF2B5EF4-FFF2-40B4-BE49-F238E27FC236}">
                <a16:creationId xmlns:a16="http://schemas.microsoft.com/office/drawing/2014/main" id="{91E1DBAD-5875-4AFF-B72F-44A7997E5C39}"/>
              </a:ext>
            </a:extLst>
          </p:cNvPr>
          <p:cNvSpPr txBox="1"/>
          <p:nvPr/>
        </p:nvSpPr>
        <p:spPr>
          <a:xfrm>
            <a:off x="537456" y="6703510"/>
            <a:ext cx="2800767" cy="461665"/>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・電気代、ガス代の削減につながる。</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CO</a:t>
            </a:r>
            <a:r>
              <a:rPr kumimoji="1" lang="en-US" altLang="ja-JP" sz="800" dirty="0">
                <a:latin typeface="HG丸ｺﾞｼｯｸM-PRO" panose="020F0600000000000000" pitchFamily="50" charset="-128"/>
                <a:ea typeface="HG丸ｺﾞｼｯｸM-PRO" panose="020F0600000000000000" pitchFamily="50" charset="-128"/>
              </a:rPr>
              <a:t>2</a:t>
            </a:r>
            <a:r>
              <a:rPr kumimoji="1" lang="ja-JP" altLang="en-US" sz="1200" dirty="0">
                <a:latin typeface="HG丸ｺﾞｼｯｸM-PRO" panose="020F0600000000000000" pitchFamily="50" charset="-128"/>
                <a:ea typeface="HG丸ｺﾞｼｯｸM-PRO" panose="020F0600000000000000" pitchFamily="50" charset="-128"/>
              </a:rPr>
              <a:t>の削減につながる</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44" name="正方形/長方形 43">
            <a:extLst>
              <a:ext uri="{FF2B5EF4-FFF2-40B4-BE49-F238E27FC236}">
                <a16:creationId xmlns:a16="http://schemas.microsoft.com/office/drawing/2014/main" id="{6C0A38F0-2313-44DE-999B-DCB9E92B46C7}"/>
              </a:ext>
            </a:extLst>
          </p:cNvPr>
          <p:cNvSpPr/>
          <p:nvPr/>
        </p:nvSpPr>
        <p:spPr>
          <a:xfrm>
            <a:off x="686070" y="5998903"/>
            <a:ext cx="739241" cy="2426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002060"/>
                </a:solidFill>
              </a:rPr>
              <a:t>つかう</a:t>
            </a:r>
          </a:p>
        </p:txBody>
      </p:sp>
      <p:sp>
        <p:nvSpPr>
          <p:cNvPr id="46" name="テキスト ボックス 45">
            <a:extLst>
              <a:ext uri="{FF2B5EF4-FFF2-40B4-BE49-F238E27FC236}">
                <a16:creationId xmlns:a16="http://schemas.microsoft.com/office/drawing/2014/main" id="{006BD73A-980C-4148-8BE5-4DB098A69CEE}"/>
              </a:ext>
            </a:extLst>
          </p:cNvPr>
          <p:cNvSpPr txBox="1"/>
          <p:nvPr/>
        </p:nvSpPr>
        <p:spPr>
          <a:xfrm>
            <a:off x="479383" y="3376042"/>
            <a:ext cx="3179872" cy="584775"/>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■電気自動車等充給電設備　　　</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　（</a:t>
            </a:r>
            <a:r>
              <a:rPr kumimoji="1" lang="en-US" altLang="ja-JP" sz="1400" dirty="0">
                <a:latin typeface="HG丸ｺﾞｼｯｸM-PRO" panose="020F0600000000000000" pitchFamily="50" charset="-128"/>
                <a:ea typeface="HG丸ｺﾞｼｯｸM-PRO" panose="020F0600000000000000" pitchFamily="50" charset="-128"/>
              </a:rPr>
              <a:t>V2H</a:t>
            </a:r>
            <a:r>
              <a:rPr kumimoji="1" lang="ja-JP" altLang="en-US" sz="1400"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7" name="四角形: 角を丸くする 46">
            <a:extLst>
              <a:ext uri="{FF2B5EF4-FFF2-40B4-BE49-F238E27FC236}">
                <a16:creationId xmlns:a16="http://schemas.microsoft.com/office/drawing/2014/main" id="{11BADEBD-78E3-4656-9CE7-6539D797191D}"/>
              </a:ext>
            </a:extLst>
          </p:cNvPr>
          <p:cNvSpPr/>
          <p:nvPr/>
        </p:nvSpPr>
        <p:spPr>
          <a:xfrm>
            <a:off x="689108" y="4241338"/>
            <a:ext cx="2101012" cy="29771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2748A9F5-2184-4191-90F8-8E1F5230FD5D}"/>
              </a:ext>
            </a:extLst>
          </p:cNvPr>
          <p:cNvSpPr txBox="1"/>
          <p:nvPr/>
        </p:nvSpPr>
        <p:spPr>
          <a:xfrm>
            <a:off x="859581" y="4250405"/>
            <a:ext cx="1800493" cy="307777"/>
          </a:xfrm>
          <a:prstGeom prst="rect">
            <a:avLst/>
          </a:prstGeom>
          <a:noFill/>
        </p:spPr>
        <p:txBody>
          <a:bodyPr wrap="non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どんな効果があるの</a:t>
            </a:r>
          </a:p>
        </p:txBody>
      </p:sp>
      <p:sp>
        <p:nvSpPr>
          <p:cNvPr id="49" name="テキスト ボックス 48">
            <a:extLst>
              <a:ext uri="{FF2B5EF4-FFF2-40B4-BE49-F238E27FC236}">
                <a16:creationId xmlns:a16="http://schemas.microsoft.com/office/drawing/2014/main" id="{FB2D491D-AC0A-4E8B-B433-2A405A03AEE7}"/>
              </a:ext>
            </a:extLst>
          </p:cNvPr>
          <p:cNvSpPr txBox="1"/>
          <p:nvPr/>
        </p:nvSpPr>
        <p:spPr>
          <a:xfrm>
            <a:off x="2846739" y="3998169"/>
            <a:ext cx="3787867" cy="646331"/>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電気自動車やプラグインハイブリッド車に搭載されている大容量バッテリーの電力を住宅等へ供給できる機器です。</a:t>
            </a:r>
          </a:p>
        </p:txBody>
      </p:sp>
      <p:sp>
        <p:nvSpPr>
          <p:cNvPr id="50" name="テキスト ボックス 49">
            <a:extLst>
              <a:ext uri="{FF2B5EF4-FFF2-40B4-BE49-F238E27FC236}">
                <a16:creationId xmlns:a16="http://schemas.microsoft.com/office/drawing/2014/main" id="{659E2332-CEC2-4E5C-B1E6-DE826CF04EE3}"/>
              </a:ext>
            </a:extLst>
          </p:cNvPr>
          <p:cNvSpPr txBox="1"/>
          <p:nvPr/>
        </p:nvSpPr>
        <p:spPr>
          <a:xfrm>
            <a:off x="597614" y="4599993"/>
            <a:ext cx="4031873" cy="646331"/>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・電気の安い時間帯にクルマに充電し、電気が必要</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な時はクルマから給電し、電気代の削減につながる。</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・クルマが、停電時の非常用電源となる。</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53" name="正方形/長方形 52">
            <a:extLst>
              <a:ext uri="{FF2B5EF4-FFF2-40B4-BE49-F238E27FC236}">
                <a16:creationId xmlns:a16="http://schemas.microsoft.com/office/drawing/2014/main" id="{510C6FBF-6670-4570-A75B-45CD430CAD9B}"/>
              </a:ext>
            </a:extLst>
          </p:cNvPr>
          <p:cNvSpPr/>
          <p:nvPr/>
        </p:nvSpPr>
        <p:spPr>
          <a:xfrm>
            <a:off x="689108" y="1459354"/>
            <a:ext cx="739241" cy="2426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002060"/>
                </a:solidFill>
              </a:rPr>
              <a:t>つかう</a:t>
            </a:r>
          </a:p>
        </p:txBody>
      </p:sp>
      <p:sp>
        <p:nvSpPr>
          <p:cNvPr id="54" name="正方形/長方形 53">
            <a:extLst>
              <a:ext uri="{FF2B5EF4-FFF2-40B4-BE49-F238E27FC236}">
                <a16:creationId xmlns:a16="http://schemas.microsoft.com/office/drawing/2014/main" id="{DC52AD49-DCF7-4EAB-AECD-9A3646C7EFC3}"/>
              </a:ext>
            </a:extLst>
          </p:cNvPr>
          <p:cNvSpPr/>
          <p:nvPr/>
        </p:nvSpPr>
        <p:spPr>
          <a:xfrm>
            <a:off x="686071" y="3951151"/>
            <a:ext cx="739241" cy="2426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002060"/>
                </a:solidFill>
              </a:rPr>
              <a:t>つかう</a:t>
            </a:r>
          </a:p>
        </p:txBody>
      </p:sp>
      <p:cxnSp>
        <p:nvCxnSpPr>
          <p:cNvPr id="7" name="直線矢印コネクタ 6">
            <a:extLst>
              <a:ext uri="{FF2B5EF4-FFF2-40B4-BE49-F238E27FC236}">
                <a16:creationId xmlns:a16="http://schemas.microsoft.com/office/drawing/2014/main" id="{32E889B0-6208-455A-8BB8-DEBEE72E82CF}"/>
              </a:ext>
            </a:extLst>
          </p:cNvPr>
          <p:cNvCxnSpPr/>
          <p:nvPr/>
        </p:nvCxnSpPr>
        <p:spPr>
          <a:xfrm flipH="1" flipV="1">
            <a:off x="4605410" y="4853657"/>
            <a:ext cx="303028" cy="152646"/>
          </a:xfrm>
          <a:prstGeom prst="straightConnector1">
            <a:avLst/>
          </a:prstGeom>
          <a:ln w="444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621C9746-12B5-40B8-A342-E0B46111A105}"/>
              </a:ext>
            </a:extLst>
          </p:cNvPr>
          <p:cNvSpPr txBox="1"/>
          <p:nvPr/>
        </p:nvSpPr>
        <p:spPr>
          <a:xfrm>
            <a:off x="3281666" y="6139369"/>
            <a:ext cx="2973687" cy="646331"/>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太陽の熱を集めて温水や温風をつくり、給湯や冷暖房に利用するシステムのことです。</a:t>
            </a:r>
          </a:p>
        </p:txBody>
      </p:sp>
      <p:pic>
        <p:nvPicPr>
          <p:cNvPr id="3" name="図 2">
            <a:extLst>
              <a:ext uri="{FF2B5EF4-FFF2-40B4-BE49-F238E27FC236}">
                <a16:creationId xmlns:a16="http://schemas.microsoft.com/office/drawing/2014/main" id="{912DBC57-6744-45C7-ABDC-C641332A0E45}"/>
              </a:ext>
            </a:extLst>
          </p:cNvPr>
          <p:cNvPicPr>
            <a:picLocks noChangeAspect="1"/>
          </p:cNvPicPr>
          <p:nvPr/>
        </p:nvPicPr>
        <p:blipFill>
          <a:blip r:embed="rId6"/>
          <a:stretch>
            <a:fillRect/>
          </a:stretch>
        </p:blipFill>
        <p:spPr>
          <a:xfrm>
            <a:off x="578925" y="7226344"/>
            <a:ext cx="2285714" cy="1561905"/>
          </a:xfrm>
          <a:prstGeom prst="rect">
            <a:avLst/>
          </a:prstGeom>
        </p:spPr>
      </p:pic>
      <p:sp>
        <p:nvSpPr>
          <p:cNvPr id="10" name="テキスト ボックス 9">
            <a:extLst>
              <a:ext uri="{FF2B5EF4-FFF2-40B4-BE49-F238E27FC236}">
                <a16:creationId xmlns:a16="http://schemas.microsoft.com/office/drawing/2014/main" id="{29A93C8B-9C3F-4288-9EE1-3F8B0966B33D}"/>
              </a:ext>
            </a:extLst>
          </p:cNvPr>
          <p:cNvSpPr txBox="1"/>
          <p:nvPr/>
        </p:nvSpPr>
        <p:spPr>
          <a:xfrm>
            <a:off x="364918" y="8861355"/>
            <a:ext cx="2539427" cy="707886"/>
          </a:xfrm>
          <a:prstGeom prst="rect">
            <a:avLst/>
          </a:prstGeom>
          <a:noFill/>
        </p:spPr>
        <p:txBody>
          <a:bodyPr wrap="square" rtlCol="0">
            <a:spAutoFit/>
          </a:bodyPr>
          <a:lstStyle/>
          <a:p>
            <a:r>
              <a:rPr kumimoji="1" lang="en-US" altLang="ja-JP" sz="800" dirty="0">
                <a:latin typeface="HG丸ｺﾞｼｯｸM-PRO" panose="020F0600000000000000" pitchFamily="50" charset="-128"/>
                <a:ea typeface="HG丸ｺﾞｼｯｸM-PRO" panose="020F0600000000000000" pitchFamily="50" charset="-128"/>
              </a:rPr>
              <a:t>※</a:t>
            </a:r>
            <a:r>
              <a:rPr kumimoji="1" lang="ja-JP" altLang="en-US" sz="800" dirty="0">
                <a:latin typeface="HG丸ｺﾞｼｯｸM-PRO" panose="020F0600000000000000" pitchFamily="50" charset="-128"/>
                <a:ea typeface="HG丸ｺﾞｼｯｸM-PRO" panose="020F0600000000000000" pitchFamily="50" charset="-128"/>
              </a:rPr>
              <a:t>１　出典：あいち脱炭素ライフ</a:t>
            </a:r>
            <a:r>
              <a:rPr kumimoji="1" lang="en-US" altLang="ja-JP" sz="800" dirty="0">
                <a:latin typeface="HG丸ｺﾞｼｯｸM-PRO" panose="020F0600000000000000" pitchFamily="50" charset="-128"/>
                <a:ea typeface="HG丸ｺﾞｼｯｸM-PRO" panose="020F0600000000000000" pitchFamily="50" charset="-128"/>
              </a:rPr>
              <a:t>NAVI</a:t>
            </a:r>
          </a:p>
          <a:p>
            <a:r>
              <a:rPr kumimoji="1" lang="ja-JP" altLang="en-US" sz="800" dirty="0">
                <a:latin typeface="HG丸ｺﾞｼｯｸM-PRO" panose="020F0600000000000000" pitchFamily="50" charset="-128"/>
                <a:ea typeface="HG丸ｺﾞｼｯｸM-PRO" panose="020F0600000000000000" pitchFamily="50" charset="-128"/>
              </a:rPr>
              <a:t>　　　　　　（わたしたちにできること）</a:t>
            </a:r>
            <a:endParaRPr kumimoji="1" lang="en-US" altLang="ja-JP" sz="800" dirty="0">
              <a:latin typeface="HG丸ｺﾞｼｯｸM-PRO" panose="020F0600000000000000" pitchFamily="50" charset="-128"/>
              <a:ea typeface="HG丸ｺﾞｼｯｸM-PRO" panose="020F0600000000000000" pitchFamily="50" charset="-128"/>
            </a:endParaRPr>
          </a:p>
          <a:p>
            <a:r>
              <a:rPr kumimoji="1" lang="en-US" altLang="ja-JP" sz="800" dirty="0">
                <a:latin typeface="HG丸ｺﾞｼｯｸM-PRO" panose="020F0600000000000000" pitchFamily="50" charset="-128"/>
                <a:ea typeface="HG丸ｺﾞｼｯｸM-PRO" panose="020F0600000000000000" pitchFamily="50" charset="-128"/>
              </a:rPr>
              <a:t>※</a:t>
            </a:r>
            <a:r>
              <a:rPr kumimoji="1" lang="ja-JP" altLang="en-US" sz="800" dirty="0">
                <a:latin typeface="HG丸ｺﾞｼｯｸM-PRO" panose="020F0600000000000000" pitchFamily="50" charset="-128"/>
                <a:ea typeface="HG丸ｺﾞｼｯｸM-PRO" panose="020F0600000000000000" pitchFamily="50" charset="-128"/>
              </a:rPr>
              <a:t>２　出典：環境省ゼロカーボン</a:t>
            </a:r>
            <a:endParaRPr kumimoji="1" lang="en-US" altLang="ja-JP" sz="800" dirty="0">
              <a:latin typeface="HG丸ｺﾞｼｯｸM-PRO" panose="020F0600000000000000" pitchFamily="50" charset="-128"/>
              <a:ea typeface="HG丸ｺﾞｼｯｸM-PRO" panose="020F0600000000000000" pitchFamily="50" charset="-128"/>
            </a:endParaRPr>
          </a:p>
          <a:p>
            <a:r>
              <a:rPr kumimoji="1" lang="ja-JP" altLang="en-US" sz="800" dirty="0">
                <a:latin typeface="HG丸ｺﾞｼｯｸM-PRO" panose="020F0600000000000000" pitchFamily="50" charset="-128"/>
                <a:ea typeface="HG丸ｺﾞｼｯｸM-PRO" panose="020F0600000000000000" pitchFamily="50" charset="-128"/>
              </a:rPr>
              <a:t>　　　　　　アクション</a:t>
            </a:r>
            <a:r>
              <a:rPr kumimoji="1" lang="en-US" altLang="ja-JP" sz="800" dirty="0">
                <a:latin typeface="HG丸ｺﾞｼｯｸM-PRO" panose="020F0600000000000000" pitchFamily="50" charset="-128"/>
                <a:ea typeface="HG丸ｺﾞｼｯｸM-PRO" panose="020F0600000000000000" pitchFamily="50" charset="-128"/>
              </a:rPr>
              <a:t>30</a:t>
            </a:r>
            <a:r>
              <a:rPr kumimoji="1" lang="ja-JP" altLang="en-US" sz="800" dirty="0">
                <a:latin typeface="HG丸ｺﾞｼｯｸM-PRO" panose="020F0600000000000000" pitchFamily="50" charset="-128"/>
                <a:ea typeface="HG丸ｺﾞｼｯｸM-PRO" panose="020F0600000000000000" pitchFamily="50" charset="-128"/>
              </a:rPr>
              <a:t>（レポート</a:t>
            </a:r>
            <a:r>
              <a:rPr kumimoji="1" lang="en-US" altLang="ja-JP" sz="800" dirty="0">
                <a:latin typeface="HG丸ｺﾞｼｯｸM-PRO" panose="020F0600000000000000" pitchFamily="50" charset="-128"/>
                <a:ea typeface="HG丸ｺﾞｼｯｸM-PRO" panose="020F0600000000000000" pitchFamily="50" charset="-128"/>
              </a:rPr>
              <a:t>2021</a:t>
            </a:r>
            <a:r>
              <a:rPr kumimoji="1" lang="ja-JP" altLang="en-US" sz="800" dirty="0">
                <a:latin typeface="HG丸ｺﾞｼｯｸM-PRO" panose="020F0600000000000000" pitchFamily="50" charset="-128"/>
                <a:ea typeface="HG丸ｺﾞｼｯｸM-PRO" panose="020F0600000000000000" pitchFamily="50" charset="-128"/>
              </a:rPr>
              <a:t>）</a:t>
            </a:r>
            <a:endParaRPr kumimoji="1" lang="en-US" altLang="ja-JP" sz="800" dirty="0">
              <a:latin typeface="HG丸ｺﾞｼｯｸM-PRO" panose="020F0600000000000000" pitchFamily="50" charset="-128"/>
              <a:ea typeface="HG丸ｺﾞｼｯｸM-PRO" panose="020F0600000000000000" pitchFamily="50" charset="-128"/>
            </a:endParaRPr>
          </a:p>
          <a:p>
            <a:r>
              <a:rPr kumimoji="1" lang="en-US" altLang="ja-JP" sz="800" dirty="0">
                <a:latin typeface="HG丸ｺﾞｼｯｸM-PRO" panose="020F0600000000000000" pitchFamily="50" charset="-128"/>
                <a:ea typeface="HG丸ｺﾞｼｯｸM-PRO" panose="020F0600000000000000" pitchFamily="50" charset="-128"/>
              </a:rPr>
              <a:t>※</a:t>
            </a:r>
            <a:r>
              <a:rPr kumimoji="1" lang="ja-JP" altLang="en-US" sz="800" dirty="0">
                <a:latin typeface="HG丸ｺﾞｼｯｸM-PRO" panose="020F0600000000000000" pitchFamily="50" charset="-128"/>
                <a:ea typeface="HG丸ｺﾞｼｯｸM-PRO" panose="020F0600000000000000" pitchFamily="50" charset="-128"/>
              </a:rPr>
              <a:t>３　出典：（一社）ソーラーシステム振興協会</a:t>
            </a:r>
          </a:p>
        </p:txBody>
      </p:sp>
      <p:sp>
        <p:nvSpPr>
          <p:cNvPr id="41" name="正方形/長方形 40">
            <a:extLst>
              <a:ext uri="{FF2B5EF4-FFF2-40B4-BE49-F238E27FC236}">
                <a16:creationId xmlns:a16="http://schemas.microsoft.com/office/drawing/2014/main" id="{D3B75399-1EFA-4714-891A-AB7274BB99FF}"/>
              </a:ext>
            </a:extLst>
          </p:cNvPr>
          <p:cNvSpPr/>
          <p:nvPr/>
        </p:nvSpPr>
        <p:spPr>
          <a:xfrm>
            <a:off x="4303561" y="1103762"/>
            <a:ext cx="943858" cy="323235"/>
          </a:xfrm>
          <a:prstGeom prst="rect">
            <a:avLst/>
          </a:prstGeom>
          <a:solidFill>
            <a:srgbClr val="0070C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HG丸ｺﾞｼｯｸM-PRO" panose="020F0600000000000000" pitchFamily="50" charset="-128"/>
                <a:ea typeface="HG丸ｺﾞｼｯｸM-PRO" panose="020F0600000000000000" pitchFamily="50" charset="-128"/>
              </a:rPr>
              <a:t>電気代削減</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ja-JP" altLang="en-US" sz="1000" dirty="0">
                <a:latin typeface="HG丸ｺﾞｼｯｸM-PRO" panose="020F0600000000000000" pitchFamily="50" charset="-128"/>
                <a:ea typeface="HG丸ｺﾞｼｯｸM-PRO" panose="020F0600000000000000" pitchFamily="50" charset="-128"/>
              </a:rPr>
              <a:t>ＣＯ</a:t>
            </a:r>
            <a:r>
              <a:rPr kumimoji="1" lang="ja-JP" altLang="en-US" sz="800" dirty="0">
                <a:latin typeface="HG丸ｺﾞｼｯｸM-PRO" panose="020F0600000000000000" pitchFamily="50" charset="-128"/>
                <a:ea typeface="HG丸ｺﾞｼｯｸM-PRO" panose="020F0600000000000000" pitchFamily="50" charset="-128"/>
              </a:rPr>
              <a:t>２</a:t>
            </a:r>
            <a:r>
              <a:rPr kumimoji="1" lang="ja-JP" altLang="en-US" sz="1000" dirty="0">
                <a:latin typeface="HG丸ｺﾞｼｯｸM-PRO" panose="020F0600000000000000" pitchFamily="50" charset="-128"/>
                <a:ea typeface="HG丸ｺﾞｼｯｸM-PRO" panose="020F0600000000000000" pitchFamily="50" charset="-128"/>
              </a:rPr>
              <a:t>削減</a:t>
            </a:r>
          </a:p>
        </p:txBody>
      </p:sp>
      <p:sp>
        <p:nvSpPr>
          <p:cNvPr id="42" name="正方形/長方形 41">
            <a:extLst>
              <a:ext uri="{FF2B5EF4-FFF2-40B4-BE49-F238E27FC236}">
                <a16:creationId xmlns:a16="http://schemas.microsoft.com/office/drawing/2014/main" id="{144AE3E2-E54D-428A-B986-AAD11C20A2BA}"/>
              </a:ext>
            </a:extLst>
          </p:cNvPr>
          <p:cNvSpPr/>
          <p:nvPr/>
        </p:nvSpPr>
        <p:spPr>
          <a:xfrm>
            <a:off x="5242990" y="1104789"/>
            <a:ext cx="942393" cy="3198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8FFDD5EE-F2B6-4090-A355-CA7FCDC28938}"/>
              </a:ext>
            </a:extLst>
          </p:cNvPr>
          <p:cNvSpPr/>
          <p:nvPr/>
        </p:nvSpPr>
        <p:spPr>
          <a:xfrm>
            <a:off x="4301891" y="949090"/>
            <a:ext cx="1883492" cy="1604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年間の効果</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１</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テキスト ボックス 36">
            <a:extLst>
              <a:ext uri="{FF2B5EF4-FFF2-40B4-BE49-F238E27FC236}">
                <a16:creationId xmlns:a16="http://schemas.microsoft.com/office/drawing/2014/main" id="{4EBFD642-2117-44CB-8E2B-E99B9BE99209}"/>
              </a:ext>
            </a:extLst>
          </p:cNvPr>
          <p:cNvSpPr txBox="1"/>
          <p:nvPr/>
        </p:nvSpPr>
        <p:spPr>
          <a:xfrm>
            <a:off x="5241610" y="1063511"/>
            <a:ext cx="943858" cy="415498"/>
          </a:xfrm>
          <a:prstGeom prst="rect">
            <a:avLst/>
          </a:prstGeom>
          <a:noFill/>
        </p:spPr>
        <p:txBody>
          <a:bodyPr wrap="squar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　</a:t>
            </a:r>
            <a:r>
              <a:rPr kumimoji="1" lang="en-US" altLang="ja-JP" sz="1000" dirty="0">
                <a:latin typeface="HG丸ｺﾞｼｯｸM-PRO" panose="020F0600000000000000" pitchFamily="50" charset="-128"/>
                <a:ea typeface="HG丸ｺﾞｼｯｸM-PRO" panose="020F0600000000000000" pitchFamily="50" charset="-128"/>
              </a:rPr>
              <a:t>8,240</a:t>
            </a:r>
            <a:r>
              <a:rPr kumimoji="1" lang="ja-JP" altLang="en-US" sz="1000" dirty="0">
                <a:latin typeface="HG丸ｺﾞｼｯｸM-PRO" panose="020F0600000000000000" pitchFamily="50" charset="-128"/>
                <a:ea typeface="HG丸ｺﾞｼｯｸM-PRO" panose="020F0600000000000000" pitchFamily="50" charset="-128"/>
              </a:rPr>
              <a:t>円</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en-US" altLang="ja-JP" sz="1000" dirty="0">
                <a:latin typeface="HG丸ｺﾞｼｯｸM-PRO" panose="020F0600000000000000" pitchFamily="50" charset="-128"/>
                <a:ea typeface="HG丸ｺﾞｼｯｸM-PRO" panose="020F0600000000000000" pitchFamily="50" charset="-128"/>
              </a:rPr>
              <a:t>      135kg</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61" name="正方形/長方形 60">
            <a:extLst>
              <a:ext uri="{FF2B5EF4-FFF2-40B4-BE49-F238E27FC236}">
                <a16:creationId xmlns:a16="http://schemas.microsoft.com/office/drawing/2014/main" id="{28D62AC4-5FE6-4BE7-B385-598F6B8F444D}"/>
              </a:ext>
            </a:extLst>
          </p:cNvPr>
          <p:cNvSpPr/>
          <p:nvPr/>
        </p:nvSpPr>
        <p:spPr>
          <a:xfrm>
            <a:off x="4303561" y="3678189"/>
            <a:ext cx="943858" cy="323235"/>
          </a:xfrm>
          <a:prstGeom prst="rect">
            <a:avLst/>
          </a:prstGeom>
          <a:solidFill>
            <a:srgbClr val="0070C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HG丸ｺﾞｼｯｸM-PRO" panose="020F0600000000000000" pitchFamily="50" charset="-128"/>
                <a:ea typeface="HG丸ｺﾞｼｯｸM-PRO" panose="020F0600000000000000" pitchFamily="50" charset="-128"/>
              </a:rPr>
              <a:t>電気代削減</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ja-JP" altLang="en-US" sz="1000" dirty="0">
                <a:latin typeface="HG丸ｺﾞｼｯｸM-PRO" panose="020F0600000000000000" pitchFamily="50" charset="-128"/>
                <a:ea typeface="HG丸ｺﾞｼｯｸM-PRO" panose="020F0600000000000000" pitchFamily="50" charset="-128"/>
              </a:rPr>
              <a:t>ＣＯ</a:t>
            </a:r>
            <a:r>
              <a:rPr kumimoji="1" lang="ja-JP" altLang="en-US" sz="800" dirty="0">
                <a:latin typeface="HG丸ｺﾞｼｯｸM-PRO" panose="020F0600000000000000" pitchFamily="50" charset="-128"/>
                <a:ea typeface="HG丸ｺﾞｼｯｸM-PRO" panose="020F0600000000000000" pitchFamily="50" charset="-128"/>
              </a:rPr>
              <a:t>２</a:t>
            </a:r>
            <a:r>
              <a:rPr kumimoji="1" lang="ja-JP" altLang="en-US" sz="1000" dirty="0">
                <a:latin typeface="HG丸ｺﾞｼｯｸM-PRO" panose="020F0600000000000000" pitchFamily="50" charset="-128"/>
                <a:ea typeface="HG丸ｺﾞｼｯｸM-PRO" panose="020F0600000000000000" pitchFamily="50" charset="-128"/>
              </a:rPr>
              <a:t>削減</a:t>
            </a:r>
          </a:p>
        </p:txBody>
      </p:sp>
      <p:sp>
        <p:nvSpPr>
          <p:cNvPr id="62" name="正方形/長方形 61">
            <a:extLst>
              <a:ext uri="{FF2B5EF4-FFF2-40B4-BE49-F238E27FC236}">
                <a16:creationId xmlns:a16="http://schemas.microsoft.com/office/drawing/2014/main" id="{5EA28FA3-ED61-42AE-B814-9D8B7A2DB2F2}"/>
              </a:ext>
            </a:extLst>
          </p:cNvPr>
          <p:cNvSpPr/>
          <p:nvPr/>
        </p:nvSpPr>
        <p:spPr>
          <a:xfrm>
            <a:off x="5242990" y="3683392"/>
            <a:ext cx="942393" cy="3198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7F6E1BA1-F12C-47B6-B61E-2399422A7A00}"/>
              </a:ext>
            </a:extLst>
          </p:cNvPr>
          <p:cNvSpPr/>
          <p:nvPr/>
        </p:nvSpPr>
        <p:spPr>
          <a:xfrm>
            <a:off x="4301891" y="3523517"/>
            <a:ext cx="1883492" cy="1604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年間の効果</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１</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0" name="テキスト ボックス 39">
            <a:extLst>
              <a:ext uri="{FF2B5EF4-FFF2-40B4-BE49-F238E27FC236}">
                <a16:creationId xmlns:a16="http://schemas.microsoft.com/office/drawing/2014/main" id="{EC5BED04-C1D3-4732-93EB-1BD5F01F8F06}"/>
              </a:ext>
            </a:extLst>
          </p:cNvPr>
          <p:cNvSpPr txBox="1"/>
          <p:nvPr/>
        </p:nvSpPr>
        <p:spPr>
          <a:xfrm>
            <a:off x="5275150" y="3632936"/>
            <a:ext cx="923634" cy="400110"/>
          </a:xfrm>
          <a:prstGeom prst="rect">
            <a:avLst/>
          </a:prstGeom>
          <a:noFill/>
        </p:spPr>
        <p:txBody>
          <a:bodyPr wrap="square" rtlCol="0">
            <a:spAutoFit/>
          </a:bodyPr>
          <a:lstStyle/>
          <a:p>
            <a:r>
              <a:rPr kumimoji="1" lang="en-US" altLang="ja-JP" sz="1000" dirty="0">
                <a:latin typeface="HG丸ｺﾞｼｯｸM-PRO" panose="020F0600000000000000" pitchFamily="50" charset="-128"/>
                <a:ea typeface="HG丸ｺﾞｼｯｸM-PRO" panose="020F0600000000000000" pitchFamily="50" charset="-128"/>
              </a:rPr>
              <a:t>27,660</a:t>
            </a:r>
            <a:r>
              <a:rPr kumimoji="1" lang="ja-JP" altLang="en-US" sz="1000" dirty="0">
                <a:latin typeface="HG丸ｺﾞｼｯｸM-PRO" panose="020F0600000000000000" pitchFamily="50" charset="-128"/>
                <a:ea typeface="HG丸ｺﾞｼｯｸM-PRO" panose="020F0600000000000000" pitchFamily="50" charset="-128"/>
              </a:rPr>
              <a:t>円</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en-US" altLang="ja-JP" sz="1000" dirty="0">
                <a:latin typeface="HG丸ｺﾞｼｯｸM-PRO" panose="020F0600000000000000" pitchFamily="50" charset="-128"/>
                <a:ea typeface="HG丸ｺﾞｼｯｸM-PRO" panose="020F0600000000000000" pitchFamily="50" charset="-128"/>
              </a:rPr>
              <a:t>      272kg</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65" name="正方形/長方形 64">
            <a:extLst>
              <a:ext uri="{FF2B5EF4-FFF2-40B4-BE49-F238E27FC236}">
                <a16:creationId xmlns:a16="http://schemas.microsoft.com/office/drawing/2014/main" id="{437CF343-F9F1-4C4B-9C31-B5CA8EC7F945}"/>
              </a:ext>
            </a:extLst>
          </p:cNvPr>
          <p:cNvSpPr/>
          <p:nvPr/>
        </p:nvSpPr>
        <p:spPr>
          <a:xfrm>
            <a:off x="4299472" y="5780522"/>
            <a:ext cx="943858" cy="323235"/>
          </a:xfrm>
          <a:prstGeom prst="rect">
            <a:avLst/>
          </a:prstGeom>
          <a:solidFill>
            <a:srgbClr val="0070C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HG丸ｺﾞｼｯｸM-PRO" panose="020F0600000000000000" pitchFamily="50" charset="-128"/>
                <a:ea typeface="HG丸ｺﾞｼｯｸM-PRO" panose="020F0600000000000000" pitchFamily="50" charset="-128"/>
              </a:rPr>
              <a:t>電気代削減</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ja-JP" altLang="en-US" sz="1000" dirty="0">
                <a:latin typeface="HG丸ｺﾞｼｯｸM-PRO" panose="020F0600000000000000" pitchFamily="50" charset="-128"/>
                <a:ea typeface="HG丸ｺﾞｼｯｸM-PRO" panose="020F0600000000000000" pitchFamily="50" charset="-128"/>
              </a:rPr>
              <a:t>ＣＯ</a:t>
            </a:r>
            <a:r>
              <a:rPr kumimoji="1" lang="ja-JP" altLang="en-US" sz="800" dirty="0">
                <a:latin typeface="HG丸ｺﾞｼｯｸM-PRO" panose="020F0600000000000000" pitchFamily="50" charset="-128"/>
                <a:ea typeface="HG丸ｺﾞｼｯｸM-PRO" panose="020F0600000000000000" pitchFamily="50" charset="-128"/>
              </a:rPr>
              <a:t>２</a:t>
            </a:r>
            <a:r>
              <a:rPr kumimoji="1" lang="ja-JP" altLang="en-US" sz="1000" dirty="0">
                <a:latin typeface="HG丸ｺﾞｼｯｸM-PRO" panose="020F0600000000000000" pitchFamily="50" charset="-128"/>
                <a:ea typeface="HG丸ｺﾞｼｯｸM-PRO" panose="020F0600000000000000" pitchFamily="50" charset="-128"/>
              </a:rPr>
              <a:t>削減</a:t>
            </a:r>
          </a:p>
        </p:txBody>
      </p:sp>
      <p:sp>
        <p:nvSpPr>
          <p:cNvPr id="66" name="正方形/長方形 65">
            <a:extLst>
              <a:ext uri="{FF2B5EF4-FFF2-40B4-BE49-F238E27FC236}">
                <a16:creationId xmlns:a16="http://schemas.microsoft.com/office/drawing/2014/main" id="{613A86AE-864B-4925-B1D4-B7E86743FDFE}"/>
              </a:ext>
            </a:extLst>
          </p:cNvPr>
          <p:cNvSpPr/>
          <p:nvPr/>
        </p:nvSpPr>
        <p:spPr>
          <a:xfrm>
            <a:off x="5242343" y="5780990"/>
            <a:ext cx="942393" cy="3198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4D16C6C5-6646-481A-982C-B50AE23A0035}"/>
              </a:ext>
            </a:extLst>
          </p:cNvPr>
          <p:cNvSpPr/>
          <p:nvPr/>
        </p:nvSpPr>
        <p:spPr>
          <a:xfrm>
            <a:off x="4301244" y="5626139"/>
            <a:ext cx="1883492" cy="1604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年間の効果</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3" name="テキスト ボックス 42">
            <a:extLst>
              <a:ext uri="{FF2B5EF4-FFF2-40B4-BE49-F238E27FC236}">
                <a16:creationId xmlns:a16="http://schemas.microsoft.com/office/drawing/2014/main" id="{4F4177C8-85A4-4C51-BB41-8710A730F57D}"/>
              </a:ext>
            </a:extLst>
          </p:cNvPr>
          <p:cNvSpPr txBox="1"/>
          <p:nvPr/>
        </p:nvSpPr>
        <p:spPr>
          <a:xfrm>
            <a:off x="5270850" y="5738621"/>
            <a:ext cx="943858" cy="415498"/>
          </a:xfrm>
          <a:prstGeom prst="rect">
            <a:avLst/>
          </a:prstGeom>
          <a:noFill/>
        </p:spPr>
        <p:txBody>
          <a:bodyPr wrap="square" rtlCol="0">
            <a:spAutoFit/>
          </a:bodyPr>
          <a:lstStyle/>
          <a:p>
            <a:r>
              <a:rPr kumimoji="1" lang="en-US" altLang="ja-JP" sz="1050" dirty="0">
                <a:latin typeface="HG丸ｺﾞｼｯｸM-PRO" panose="020F0600000000000000" pitchFamily="50" charset="-128"/>
                <a:ea typeface="HG丸ｺﾞｼｯｸM-PRO" panose="020F0600000000000000" pitchFamily="50" charset="-128"/>
              </a:rPr>
              <a:t>37,939</a:t>
            </a:r>
            <a:r>
              <a:rPr kumimoji="1" lang="ja-JP" altLang="en-US" sz="1050" dirty="0">
                <a:latin typeface="HG丸ｺﾞｼｯｸM-PRO" panose="020F0600000000000000" pitchFamily="50" charset="-128"/>
                <a:ea typeface="HG丸ｺﾞｼｯｸM-PRO" panose="020F0600000000000000" pitchFamily="50" charset="-128"/>
              </a:rPr>
              <a:t>円</a:t>
            </a:r>
            <a:endParaRPr kumimoji="1" lang="en-US" altLang="ja-JP" sz="1050" dirty="0">
              <a:latin typeface="HG丸ｺﾞｼｯｸM-PRO" panose="020F0600000000000000" pitchFamily="50" charset="-128"/>
              <a:ea typeface="HG丸ｺﾞｼｯｸM-PRO" panose="020F0600000000000000" pitchFamily="50" charset="-128"/>
            </a:endParaRPr>
          </a:p>
          <a:p>
            <a:r>
              <a:rPr kumimoji="1" lang="en-US" altLang="ja-JP" sz="1050" dirty="0">
                <a:latin typeface="HG丸ｺﾞｼｯｸM-PRO" panose="020F0600000000000000" pitchFamily="50" charset="-128"/>
                <a:ea typeface="HG丸ｺﾞｼｯｸM-PRO" panose="020F0600000000000000" pitchFamily="50" charset="-128"/>
              </a:rPr>
              <a:t>      470kg</a:t>
            </a:r>
            <a:endParaRPr kumimoji="1" lang="ja-JP" altLang="en-US" sz="1050" dirty="0">
              <a:latin typeface="HG丸ｺﾞｼｯｸM-PRO" panose="020F0600000000000000" pitchFamily="50" charset="-128"/>
              <a:ea typeface="HG丸ｺﾞｼｯｸM-PRO" panose="020F0600000000000000" pitchFamily="50" charset="-128"/>
            </a:endParaRPr>
          </a:p>
        </p:txBody>
      </p:sp>
      <p:pic>
        <p:nvPicPr>
          <p:cNvPr id="45" name="図 44">
            <a:extLst>
              <a:ext uri="{FF2B5EF4-FFF2-40B4-BE49-F238E27FC236}">
                <a16:creationId xmlns:a16="http://schemas.microsoft.com/office/drawing/2014/main" id="{54DC78C7-7F27-4AFE-8EC6-68EDD6A1EF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190441" y="8962880"/>
            <a:ext cx="502054" cy="501840"/>
          </a:xfrm>
          <a:prstGeom prst="rect">
            <a:avLst/>
          </a:prstGeom>
        </p:spPr>
      </p:pic>
      <p:sp>
        <p:nvSpPr>
          <p:cNvPr id="4" name="楕円 3">
            <a:extLst>
              <a:ext uri="{FF2B5EF4-FFF2-40B4-BE49-F238E27FC236}">
                <a16:creationId xmlns:a16="http://schemas.microsoft.com/office/drawing/2014/main" id="{F50FDE65-725C-4A29-9E7D-69C1E59DCEC4}"/>
              </a:ext>
            </a:extLst>
          </p:cNvPr>
          <p:cNvSpPr/>
          <p:nvPr/>
        </p:nvSpPr>
        <p:spPr>
          <a:xfrm>
            <a:off x="2900372" y="8985866"/>
            <a:ext cx="314325" cy="186431"/>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EF538439-FE7E-4DFD-8343-D7D64BA8DA52}"/>
              </a:ext>
            </a:extLst>
          </p:cNvPr>
          <p:cNvSpPr txBox="1"/>
          <p:nvPr/>
        </p:nvSpPr>
        <p:spPr>
          <a:xfrm>
            <a:off x="2867418" y="8962880"/>
            <a:ext cx="380232" cy="230832"/>
          </a:xfrm>
          <a:prstGeom prst="rect">
            <a:avLst/>
          </a:prstGeom>
          <a:noFill/>
        </p:spPr>
        <p:txBody>
          <a:bodyPr wrap="none" rtlCol="0">
            <a:spAutoFit/>
          </a:bodyPr>
          <a:lstStyle/>
          <a:p>
            <a:r>
              <a:rPr kumimoji="1" lang="en-US" altLang="ja-JP" sz="900" dirty="0"/>
              <a:t>CO</a:t>
            </a:r>
            <a:r>
              <a:rPr kumimoji="1" lang="en-US" altLang="ja-JP" sz="700" dirty="0"/>
              <a:t>2</a:t>
            </a:r>
            <a:endParaRPr kumimoji="1" lang="ja-JP" altLang="en-US" sz="900" dirty="0"/>
          </a:p>
        </p:txBody>
      </p:sp>
      <p:sp>
        <p:nvSpPr>
          <p:cNvPr id="51" name="楕円 50">
            <a:extLst>
              <a:ext uri="{FF2B5EF4-FFF2-40B4-BE49-F238E27FC236}">
                <a16:creationId xmlns:a16="http://schemas.microsoft.com/office/drawing/2014/main" id="{F661317E-0858-4B15-A86F-A40CD93397AD}"/>
              </a:ext>
            </a:extLst>
          </p:cNvPr>
          <p:cNvSpPr/>
          <p:nvPr/>
        </p:nvSpPr>
        <p:spPr>
          <a:xfrm>
            <a:off x="3170159" y="9173397"/>
            <a:ext cx="132884" cy="7397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B989D1D4-47FA-4CE8-845F-7D083D28AF9B}"/>
              </a:ext>
            </a:extLst>
          </p:cNvPr>
          <p:cNvSpPr/>
          <p:nvPr/>
        </p:nvSpPr>
        <p:spPr>
          <a:xfrm>
            <a:off x="3059261" y="9253756"/>
            <a:ext cx="132884" cy="7397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07A9288F-9E1D-4CE4-972D-90D29C354BAE}"/>
              </a:ext>
            </a:extLst>
          </p:cNvPr>
          <p:cNvSpPr txBox="1"/>
          <p:nvPr/>
        </p:nvSpPr>
        <p:spPr>
          <a:xfrm>
            <a:off x="3091457" y="9115523"/>
            <a:ext cx="312385" cy="184666"/>
          </a:xfrm>
          <a:prstGeom prst="rect">
            <a:avLst/>
          </a:prstGeom>
          <a:noFill/>
        </p:spPr>
        <p:txBody>
          <a:bodyPr wrap="square" rtlCol="0">
            <a:spAutoFit/>
          </a:bodyPr>
          <a:lstStyle/>
          <a:p>
            <a:r>
              <a:rPr kumimoji="1" lang="en-US" altLang="ja-JP" sz="600" dirty="0"/>
              <a:t>CO</a:t>
            </a:r>
            <a:r>
              <a:rPr kumimoji="1" lang="en-US" altLang="ja-JP" sz="400" dirty="0"/>
              <a:t>2</a:t>
            </a:r>
            <a:endParaRPr kumimoji="1" lang="ja-JP" altLang="en-US" sz="600" dirty="0"/>
          </a:p>
        </p:txBody>
      </p:sp>
      <p:sp>
        <p:nvSpPr>
          <p:cNvPr id="57" name="テキスト ボックス 56">
            <a:extLst>
              <a:ext uri="{FF2B5EF4-FFF2-40B4-BE49-F238E27FC236}">
                <a16:creationId xmlns:a16="http://schemas.microsoft.com/office/drawing/2014/main" id="{5F78FAF6-649E-42BF-9D13-FB5FE78D6253}"/>
              </a:ext>
            </a:extLst>
          </p:cNvPr>
          <p:cNvSpPr txBox="1"/>
          <p:nvPr/>
        </p:nvSpPr>
        <p:spPr>
          <a:xfrm>
            <a:off x="2991954" y="9195926"/>
            <a:ext cx="312385" cy="184666"/>
          </a:xfrm>
          <a:prstGeom prst="rect">
            <a:avLst/>
          </a:prstGeom>
          <a:noFill/>
        </p:spPr>
        <p:txBody>
          <a:bodyPr wrap="square" rtlCol="0">
            <a:spAutoFit/>
          </a:bodyPr>
          <a:lstStyle/>
          <a:p>
            <a:r>
              <a:rPr kumimoji="1" lang="en-US" altLang="ja-JP" sz="600" dirty="0"/>
              <a:t>CO</a:t>
            </a:r>
            <a:r>
              <a:rPr kumimoji="1" lang="en-US" altLang="ja-JP" sz="400" dirty="0"/>
              <a:t>2</a:t>
            </a:r>
            <a:endParaRPr kumimoji="1" lang="ja-JP" altLang="en-US" sz="600" dirty="0"/>
          </a:p>
        </p:txBody>
      </p:sp>
      <p:sp>
        <p:nvSpPr>
          <p:cNvPr id="12" name="テキスト ボックス 11">
            <a:extLst>
              <a:ext uri="{FF2B5EF4-FFF2-40B4-BE49-F238E27FC236}">
                <a16:creationId xmlns:a16="http://schemas.microsoft.com/office/drawing/2014/main" id="{020FE2CF-BB08-4B1C-92DE-F3E579908455}"/>
              </a:ext>
            </a:extLst>
          </p:cNvPr>
          <p:cNvSpPr txBox="1"/>
          <p:nvPr/>
        </p:nvSpPr>
        <p:spPr>
          <a:xfrm>
            <a:off x="3610086" y="9266650"/>
            <a:ext cx="3155699" cy="200055"/>
          </a:xfrm>
          <a:prstGeom prst="rect">
            <a:avLst/>
          </a:prstGeom>
          <a:noFill/>
        </p:spPr>
        <p:txBody>
          <a:bodyPr wrap="square" rtlCol="0">
            <a:spAutoFit/>
          </a:bodyPr>
          <a:lstStyle/>
          <a:p>
            <a:r>
              <a:rPr kumimoji="1" lang="ja-JP" altLang="en-US" sz="700" dirty="0">
                <a:latin typeface="HG丸ｺﾞｼｯｸM-PRO" panose="020F0600000000000000" pitchFamily="50" charset="-128"/>
                <a:ea typeface="HG丸ｺﾞｼｯｸM-PRO" panose="020F0600000000000000" pitchFamily="50" charset="-128"/>
              </a:rPr>
              <a:t>出典　林野庁「森林はどのぐらいの量の二酸化炭素を吸収しているの？」</a:t>
            </a:r>
          </a:p>
        </p:txBody>
      </p:sp>
      <p:sp>
        <p:nvSpPr>
          <p:cNvPr id="13" name="四角形: 角を丸くする 12">
            <a:extLst>
              <a:ext uri="{FF2B5EF4-FFF2-40B4-BE49-F238E27FC236}">
                <a16:creationId xmlns:a16="http://schemas.microsoft.com/office/drawing/2014/main" id="{750AC28B-7A0E-41A7-9D2D-562734DFA84E}"/>
              </a:ext>
            </a:extLst>
          </p:cNvPr>
          <p:cNvSpPr/>
          <p:nvPr/>
        </p:nvSpPr>
        <p:spPr>
          <a:xfrm>
            <a:off x="3704215" y="8929191"/>
            <a:ext cx="2731207" cy="372483"/>
          </a:xfrm>
          <a:prstGeom prst="round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53503E23-82B3-497C-B198-FA4C0F80C310}"/>
              </a:ext>
            </a:extLst>
          </p:cNvPr>
          <p:cNvSpPr txBox="1"/>
          <p:nvPr/>
        </p:nvSpPr>
        <p:spPr>
          <a:xfrm>
            <a:off x="3652215" y="8891147"/>
            <a:ext cx="2813004" cy="415498"/>
          </a:xfrm>
          <a:prstGeom prst="rect">
            <a:avLst/>
          </a:prstGeom>
          <a:noFill/>
        </p:spPr>
        <p:txBody>
          <a:bodyPr wrap="square"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スギの木が一年間に吸収する二酸化炭素の吸収量は</a:t>
            </a:r>
            <a:r>
              <a:rPr kumimoji="1" lang="en-US" altLang="ja-JP" sz="1050" dirty="0">
                <a:latin typeface="HG丸ｺﾞｼｯｸM-PRO" panose="020F0600000000000000" pitchFamily="50" charset="-128"/>
                <a:ea typeface="HG丸ｺﾞｼｯｸM-PRO" panose="020F0600000000000000" pitchFamily="50" charset="-128"/>
              </a:rPr>
              <a:t>1</a:t>
            </a:r>
            <a:r>
              <a:rPr kumimoji="1" lang="ja-JP" altLang="en-US" sz="1050" dirty="0">
                <a:latin typeface="HG丸ｺﾞｼｯｸM-PRO" panose="020F0600000000000000" pitchFamily="50" charset="-128"/>
                <a:ea typeface="HG丸ｺﾞｼｯｸM-PRO" panose="020F0600000000000000" pitchFamily="50" charset="-128"/>
              </a:rPr>
              <a:t>本あたり</a:t>
            </a:r>
            <a:r>
              <a:rPr kumimoji="1" lang="en-US" altLang="ja-JP" sz="1050" dirty="0">
                <a:latin typeface="HG丸ｺﾞｼｯｸM-PRO" panose="020F0600000000000000" pitchFamily="50" charset="-128"/>
                <a:ea typeface="HG丸ｺﾞｼｯｸM-PRO" panose="020F0600000000000000" pitchFamily="50" charset="-128"/>
              </a:rPr>
              <a:t>8.8kg</a:t>
            </a:r>
            <a:r>
              <a:rPr kumimoji="1" lang="ja-JP" altLang="en-US" sz="1050" dirty="0">
                <a:latin typeface="HG丸ｺﾞｼｯｸM-PRO" panose="020F0600000000000000" pitchFamily="50" charset="-128"/>
                <a:ea typeface="HG丸ｺﾞｼｯｸM-PRO" panose="020F0600000000000000" pitchFamily="50" charset="-128"/>
              </a:rPr>
              <a:t>と言われています。</a:t>
            </a:r>
          </a:p>
        </p:txBody>
      </p:sp>
      <p:sp>
        <p:nvSpPr>
          <p:cNvPr id="69" name="テキスト ボックス 68">
            <a:extLst>
              <a:ext uri="{FF2B5EF4-FFF2-40B4-BE49-F238E27FC236}">
                <a16:creationId xmlns:a16="http://schemas.microsoft.com/office/drawing/2014/main" id="{077A7B95-4711-4263-94E9-5920625966E3}"/>
              </a:ext>
            </a:extLst>
          </p:cNvPr>
          <p:cNvSpPr txBox="1"/>
          <p:nvPr/>
        </p:nvSpPr>
        <p:spPr>
          <a:xfrm>
            <a:off x="1374946" y="376955"/>
            <a:ext cx="415498" cy="369332"/>
          </a:xfrm>
          <a:prstGeom prst="rect">
            <a:avLst/>
          </a:prstGeom>
          <a:noFill/>
        </p:spPr>
        <p:txBody>
          <a:bodyPr wrap="none" rtlCol="0">
            <a:spAutoFit/>
          </a:bodyPr>
          <a:lstStyle/>
          <a:p>
            <a:r>
              <a:rPr kumimoji="1" lang="en-US" altLang="ja-JP" dirty="0"/>
              <a:t>‥</a:t>
            </a:r>
            <a:endParaRPr kumimoji="1" lang="ja-JP" altLang="en-US" dirty="0"/>
          </a:p>
        </p:txBody>
      </p:sp>
      <p:sp>
        <p:nvSpPr>
          <p:cNvPr id="70" name="テキスト ボックス 69">
            <a:extLst>
              <a:ext uri="{FF2B5EF4-FFF2-40B4-BE49-F238E27FC236}">
                <a16:creationId xmlns:a16="http://schemas.microsoft.com/office/drawing/2014/main" id="{2FBCBD34-2075-4EC7-A3A0-93B18FEA0DD2}"/>
              </a:ext>
            </a:extLst>
          </p:cNvPr>
          <p:cNvSpPr txBox="1"/>
          <p:nvPr/>
        </p:nvSpPr>
        <p:spPr>
          <a:xfrm>
            <a:off x="1641501" y="323427"/>
            <a:ext cx="1531188" cy="415498"/>
          </a:xfrm>
          <a:prstGeom prst="rect">
            <a:avLst/>
          </a:prstGeom>
          <a:noFill/>
        </p:spPr>
        <p:txBody>
          <a:bodyPr wrap="none"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エネルギーをかしこく</a:t>
            </a:r>
            <a:endParaRPr kumimoji="1" lang="en-US" altLang="ja-JP" sz="1050" dirty="0">
              <a:latin typeface="HG丸ｺﾞｼｯｸM-PRO" panose="020F0600000000000000" pitchFamily="50" charset="-128"/>
              <a:ea typeface="HG丸ｺﾞｼｯｸM-PRO" panose="020F0600000000000000" pitchFamily="50" charset="-128"/>
            </a:endParaRPr>
          </a:p>
          <a:p>
            <a:r>
              <a:rPr kumimoji="1" lang="ja-JP" altLang="en-US" sz="1050" dirty="0">
                <a:latin typeface="HG丸ｺﾞｼｯｸM-PRO" panose="020F0600000000000000" pitchFamily="50" charset="-128"/>
                <a:ea typeface="HG丸ｺﾞｼｯｸM-PRO" panose="020F0600000000000000" pitchFamily="50" charset="-128"/>
              </a:rPr>
              <a:t>使う（省エネ）</a:t>
            </a:r>
          </a:p>
        </p:txBody>
      </p:sp>
      <p:sp>
        <p:nvSpPr>
          <p:cNvPr id="71" name="正方形/長方形 70">
            <a:extLst>
              <a:ext uri="{FF2B5EF4-FFF2-40B4-BE49-F238E27FC236}">
                <a16:creationId xmlns:a16="http://schemas.microsoft.com/office/drawing/2014/main" id="{84D2DA70-AAFE-477A-87D0-29BF7086E197}"/>
              </a:ext>
            </a:extLst>
          </p:cNvPr>
          <p:cNvSpPr/>
          <p:nvPr/>
        </p:nvSpPr>
        <p:spPr>
          <a:xfrm>
            <a:off x="649447" y="411674"/>
            <a:ext cx="739241" cy="2426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002060"/>
                </a:solidFill>
              </a:rPr>
              <a:t>つかう</a:t>
            </a:r>
          </a:p>
        </p:txBody>
      </p:sp>
      <p:sp>
        <p:nvSpPr>
          <p:cNvPr id="72" name="正方形/長方形 71">
            <a:extLst>
              <a:ext uri="{FF2B5EF4-FFF2-40B4-BE49-F238E27FC236}">
                <a16:creationId xmlns:a16="http://schemas.microsoft.com/office/drawing/2014/main" id="{E07A688A-5D8B-4CFC-91A7-9DA0D289F8D8}"/>
              </a:ext>
            </a:extLst>
          </p:cNvPr>
          <p:cNvSpPr/>
          <p:nvPr/>
        </p:nvSpPr>
        <p:spPr>
          <a:xfrm>
            <a:off x="3261842" y="418286"/>
            <a:ext cx="739241" cy="2426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ためる</a:t>
            </a:r>
          </a:p>
        </p:txBody>
      </p:sp>
      <p:sp>
        <p:nvSpPr>
          <p:cNvPr id="73" name="テキスト ボックス 72">
            <a:extLst>
              <a:ext uri="{FF2B5EF4-FFF2-40B4-BE49-F238E27FC236}">
                <a16:creationId xmlns:a16="http://schemas.microsoft.com/office/drawing/2014/main" id="{69F344A2-2FBD-46E8-AF9B-F6B7C2741581}"/>
              </a:ext>
            </a:extLst>
          </p:cNvPr>
          <p:cNvSpPr txBox="1"/>
          <p:nvPr/>
        </p:nvSpPr>
        <p:spPr>
          <a:xfrm>
            <a:off x="4034689" y="374803"/>
            <a:ext cx="415498" cy="369332"/>
          </a:xfrm>
          <a:prstGeom prst="rect">
            <a:avLst/>
          </a:prstGeom>
          <a:noFill/>
        </p:spPr>
        <p:txBody>
          <a:bodyPr wrap="none" rtlCol="0">
            <a:spAutoFit/>
          </a:bodyPr>
          <a:lstStyle/>
          <a:p>
            <a:r>
              <a:rPr kumimoji="1" lang="en-US" altLang="ja-JP" dirty="0"/>
              <a:t>‥</a:t>
            </a:r>
            <a:endParaRPr kumimoji="1" lang="ja-JP" altLang="en-US" dirty="0"/>
          </a:p>
        </p:txBody>
      </p:sp>
      <p:sp>
        <p:nvSpPr>
          <p:cNvPr id="74" name="テキスト ボックス 73">
            <a:extLst>
              <a:ext uri="{FF2B5EF4-FFF2-40B4-BE49-F238E27FC236}">
                <a16:creationId xmlns:a16="http://schemas.microsoft.com/office/drawing/2014/main" id="{67988EA6-C95A-4613-9271-3C4B89A61E3D}"/>
              </a:ext>
            </a:extLst>
          </p:cNvPr>
          <p:cNvSpPr txBox="1"/>
          <p:nvPr/>
        </p:nvSpPr>
        <p:spPr>
          <a:xfrm>
            <a:off x="4301244" y="321275"/>
            <a:ext cx="1396536" cy="415498"/>
          </a:xfrm>
          <a:prstGeom prst="rect">
            <a:avLst/>
          </a:prstGeom>
          <a:noFill/>
        </p:spPr>
        <p:txBody>
          <a:bodyPr wrap="none"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エネルギーをためる</a:t>
            </a:r>
            <a:endParaRPr kumimoji="1" lang="en-US" altLang="ja-JP" sz="1050" dirty="0">
              <a:latin typeface="HG丸ｺﾞｼｯｸM-PRO" panose="020F0600000000000000" pitchFamily="50" charset="-128"/>
              <a:ea typeface="HG丸ｺﾞｼｯｸM-PRO" panose="020F0600000000000000" pitchFamily="50" charset="-128"/>
            </a:endParaRPr>
          </a:p>
          <a:p>
            <a:r>
              <a:rPr kumimoji="1" lang="ja-JP" altLang="en-US" sz="1050" dirty="0">
                <a:latin typeface="HG丸ｺﾞｼｯｸM-PRO" panose="020F0600000000000000" pitchFamily="50" charset="-128"/>
                <a:ea typeface="HG丸ｺﾞｼｯｸM-PRO" panose="020F0600000000000000" pitchFamily="50" charset="-128"/>
              </a:rPr>
              <a:t>（蓄エネ）</a:t>
            </a:r>
          </a:p>
        </p:txBody>
      </p:sp>
      <p:cxnSp>
        <p:nvCxnSpPr>
          <p:cNvPr id="6" name="直線コネクタ 5">
            <a:extLst>
              <a:ext uri="{FF2B5EF4-FFF2-40B4-BE49-F238E27FC236}">
                <a16:creationId xmlns:a16="http://schemas.microsoft.com/office/drawing/2014/main" id="{AB13F2DD-B8B7-4A3D-A893-87083981B60E}"/>
              </a:ext>
            </a:extLst>
          </p:cNvPr>
          <p:cNvCxnSpPr/>
          <p:nvPr/>
        </p:nvCxnSpPr>
        <p:spPr>
          <a:xfrm flipH="1">
            <a:off x="537456" y="736773"/>
            <a:ext cx="5817288" cy="7362"/>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98EA068B-ACE2-45D9-97F9-785ADD8815A5}"/>
              </a:ext>
            </a:extLst>
          </p:cNvPr>
          <p:cNvSpPr/>
          <p:nvPr/>
        </p:nvSpPr>
        <p:spPr>
          <a:xfrm>
            <a:off x="2864639" y="8853253"/>
            <a:ext cx="3754091" cy="634461"/>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84227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DA771C6A-D0AE-4A5D-82EF-1742EEFA5C1E}"/>
              </a:ext>
            </a:extLst>
          </p:cNvPr>
          <p:cNvGrpSpPr/>
          <p:nvPr/>
        </p:nvGrpSpPr>
        <p:grpSpPr>
          <a:xfrm>
            <a:off x="1" y="0"/>
            <a:ext cx="6857999" cy="9906000"/>
            <a:chOff x="5775176" y="502371"/>
            <a:chExt cx="6857999" cy="9906000"/>
          </a:xfrm>
        </p:grpSpPr>
        <p:sp>
          <p:nvSpPr>
            <p:cNvPr id="25" name="正方形/長方形 24">
              <a:extLst>
                <a:ext uri="{FF2B5EF4-FFF2-40B4-BE49-F238E27FC236}">
                  <a16:creationId xmlns:a16="http://schemas.microsoft.com/office/drawing/2014/main" id="{0BD68D34-7606-4F33-86DB-C48631AA8B47}"/>
                </a:ext>
              </a:extLst>
            </p:cNvPr>
            <p:cNvSpPr/>
            <p:nvPr/>
          </p:nvSpPr>
          <p:spPr>
            <a:xfrm>
              <a:off x="5775176" y="502371"/>
              <a:ext cx="6857999" cy="990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a:extLst>
                <a:ext uri="{FF2B5EF4-FFF2-40B4-BE49-F238E27FC236}">
                  <a16:creationId xmlns:a16="http://schemas.microsoft.com/office/drawing/2014/main" id="{A87D0A7F-EA76-42F6-AE05-1AF50079B172}"/>
                </a:ext>
              </a:extLst>
            </p:cNvPr>
            <p:cNvSpPr/>
            <p:nvPr/>
          </p:nvSpPr>
          <p:spPr>
            <a:xfrm>
              <a:off x="6040990" y="746921"/>
              <a:ext cx="6390167" cy="9399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テキスト ボックス 1">
            <a:extLst>
              <a:ext uri="{FF2B5EF4-FFF2-40B4-BE49-F238E27FC236}">
                <a16:creationId xmlns:a16="http://schemas.microsoft.com/office/drawing/2014/main" id="{1891E8C3-A322-43DA-85C2-69129ED3F5D4}"/>
              </a:ext>
            </a:extLst>
          </p:cNvPr>
          <p:cNvSpPr txBox="1"/>
          <p:nvPr/>
        </p:nvSpPr>
        <p:spPr>
          <a:xfrm>
            <a:off x="2945533" y="9567230"/>
            <a:ext cx="1026243" cy="369332"/>
          </a:xfrm>
          <a:prstGeom prst="rect">
            <a:avLst/>
          </a:prstGeom>
          <a:noFill/>
        </p:spPr>
        <p:txBody>
          <a:bodyPr wrap="none" rtlCol="0">
            <a:spAutoFit/>
          </a:bodyPr>
          <a:lstStyle/>
          <a:p>
            <a:r>
              <a:rPr kumimoji="1" lang="en-US" altLang="ja-JP" sz="1200" dirty="0">
                <a:latin typeface="HG丸ｺﾞｼｯｸM-PRO" panose="020F0600000000000000" pitchFamily="50" charset="-128"/>
                <a:ea typeface="HG丸ｺﾞｼｯｸM-PRO" panose="020F0600000000000000" pitchFamily="50" charset="-128"/>
              </a:rPr>
              <a:t>Page</a:t>
            </a:r>
            <a:r>
              <a:rPr kumimoji="1" lang="en-US" altLang="ja-JP" dirty="0">
                <a:latin typeface="HG丸ｺﾞｼｯｸM-PRO" panose="020F0600000000000000" pitchFamily="50" charset="-128"/>
                <a:ea typeface="HG丸ｺﾞｼｯｸM-PRO" panose="020F0600000000000000" pitchFamily="50" charset="-128"/>
              </a:rPr>
              <a:t>.0</a:t>
            </a:r>
            <a:r>
              <a:rPr kumimoji="1" lang="ja-JP" altLang="en-US" dirty="0">
                <a:latin typeface="HG丸ｺﾞｼｯｸM-PRO" panose="020F0600000000000000" pitchFamily="50" charset="-128"/>
                <a:ea typeface="HG丸ｺﾞｼｯｸM-PRO" panose="020F0600000000000000" pitchFamily="50" charset="-128"/>
              </a:rPr>
              <a:t>８</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887787E8-F269-4101-8D9B-D14C60AD79C8}"/>
              </a:ext>
            </a:extLst>
          </p:cNvPr>
          <p:cNvSpPr/>
          <p:nvPr/>
        </p:nvSpPr>
        <p:spPr>
          <a:xfrm>
            <a:off x="255893" y="226911"/>
            <a:ext cx="3224082" cy="5232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丸ｺﾞｼｯｸM-PRO" panose="020F0600000000000000" pitchFamily="50" charset="-128"/>
                <a:ea typeface="HG丸ｺﾞｼｯｸM-PRO" panose="020F0600000000000000" pitchFamily="50" charset="-128"/>
              </a:rPr>
              <a:t>よくあるご質問</a:t>
            </a:r>
          </a:p>
        </p:txBody>
      </p:sp>
      <p:sp>
        <p:nvSpPr>
          <p:cNvPr id="19" name="テキスト ボックス 18">
            <a:extLst>
              <a:ext uri="{FF2B5EF4-FFF2-40B4-BE49-F238E27FC236}">
                <a16:creationId xmlns:a16="http://schemas.microsoft.com/office/drawing/2014/main" id="{3635AA6E-BE5E-403F-9AC9-54C2C587682C}"/>
              </a:ext>
            </a:extLst>
          </p:cNvPr>
          <p:cNvSpPr txBox="1"/>
          <p:nvPr/>
        </p:nvSpPr>
        <p:spPr>
          <a:xfrm>
            <a:off x="490174" y="1052936"/>
            <a:ext cx="3725209"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　補助金の残額が知りたい</a:t>
            </a:r>
          </a:p>
        </p:txBody>
      </p:sp>
      <p:sp>
        <p:nvSpPr>
          <p:cNvPr id="21" name="四角形: 角を丸くする 20">
            <a:extLst>
              <a:ext uri="{FF2B5EF4-FFF2-40B4-BE49-F238E27FC236}">
                <a16:creationId xmlns:a16="http://schemas.microsoft.com/office/drawing/2014/main" id="{727453CC-4076-4A08-AF2D-FD011E637EA4}"/>
              </a:ext>
            </a:extLst>
          </p:cNvPr>
          <p:cNvSpPr/>
          <p:nvPr/>
        </p:nvSpPr>
        <p:spPr>
          <a:xfrm>
            <a:off x="664908" y="1415032"/>
            <a:ext cx="5702918" cy="75733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DEE5C88E-EFE4-429C-9B02-8B7E2E358D98}"/>
              </a:ext>
            </a:extLst>
          </p:cNvPr>
          <p:cNvSpPr txBox="1"/>
          <p:nvPr/>
        </p:nvSpPr>
        <p:spPr>
          <a:xfrm>
            <a:off x="867759" y="1434605"/>
            <a:ext cx="5500067" cy="738664"/>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知立市ホームページで公開をしています。</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残額がなくなり次第終了となりますので、お急ぎの場合はお電話にてゼロカーボン推進係（裏面お問合せ先）までお尋ねください。</a:t>
            </a:r>
          </a:p>
        </p:txBody>
      </p:sp>
      <p:sp>
        <p:nvSpPr>
          <p:cNvPr id="51" name="テキスト ボックス 50">
            <a:extLst>
              <a:ext uri="{FF2B5EF4-FFF2-40B4-BE49-F238E27FC236}">
                <a16:creationId xmlns:a16="http://schemas.microsoft.com/office/drawing/2014/main" id="{B5ACC38C-5CC7-4BE7-A30F-19A7FECC9266}"/>
              </a:ext>
            </a:extLst>
          </p:cNvPr>
          <p:cNvSpPr txBox="1"/>
          <p:nvPr/>
        </p:nvSpPr>
        <p:spPr>
          <a:xfrm>
            <a:off x="490174" y="2269501"/>
            <a:ext cx="3725209"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　他の補助金と併用は可能か</a:t>
            </a:r>
          </a:p>
        </p:txBody>
      </p:sp>
      <p:sp>
        <p:nvSpPr>
          <p:cNvPr id="56" name="四角形: 角を丸くする 55">
            <a:extLst>
              <a:ext uri="{FF2B5EF4-FFF2-40B4-BE49-F238E27FC236}">
                <a16:creationId xmlns:a16="http://schemas.microsoft.com/office/drawing/2014/main" id="{CFA061BB-6845-4293-8E59-00921060EA21}"/>
              </a:ext>
            </a:extLst>
          </p:cNvPr>
          <p:cNvSpPr/>
          <p:nvPr/>
        </p:nvSpPr>
        <p:spPr>
          <a:xfrm>
            <a:off x="664908" y="2631596"/>
            <a:ext cx="5702918" cy="110780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71DE5CB2-F071-49A8-8C2F-E0A894FE0819}"/>
              </a:ext>
            </a:extLst>
          </p:cNvPr>
          <p:cNvSpPr txBox="1"/>
          <p:nvPr/>
        </p:nvSpPr>
        <p:spPr>
          <a:xfrm>
            <a:off x="867759" y="2706065"/>
            <a:ext cx="5500067" cy="954107"/>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併用は可能です。ただし、この補助金は愛知県との協調補助であるため、愛知県の財源を含む他の補助金を受けている場合は、申請ができない場合があります。事前にゼロカーボン推進係（裏面お問合せ先）までご相談ください。</a:t>
            </a:r>
          </a:p>
        </p:txBody>
      </p:sp>
      <p:sp>
        <p:nvSpPr>
          <p:cNvPr id="58" name="テキスト ボックス 57">
            <a:extLst>
              <a:ext uri="{FF2B5EF4-FFF2-40B4-BE49-F238E27FC236}">
                <a16:creationId xmlns:a16="http://schemas.microsoft.com/office/drawing/2014/main" id="{39932E64-DBE0-4C23-B8A8-9C65921D298D}"/>
              </a:ext>
            </a:extLst>
          </p:cNvPr>
          <p:cNvSpPr txBox="1"/>
          <p:nvPr/>
        </p:nvSpPr>
        <p:spPr>
          <a:xfrm>
            <a:off x="490174" y="3749282"/>
            <a:ext cx="3725209"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　郵送での申請はできないか</a:t>
            </a:r>
          </a:p>
        </p:txBody>
      </p:sp>
      <p:sp>
        <p:nvSpPr>
          <p:cNvPr id="59" name="四角形: 角を丸くする 58">
            <a:extLst>
              <a:ext uri="{FF2B5EF4-FFF2-40B4-BE49-F238E27FC236}">
                <a16:creationId xmlns:a16="http://schemas.microsoft.com/office/drawing/2014/main" id="{4DC1EA98-F2E1-40B7-8381-4F31717A0B0C}"/>
              </a:ext>
            </a:extLst>
          </p:cNvPr>
          <p:cNvSpPr/>
          <p:nvPr/>
        </p:nvSpPr>
        <p:spPr>
          <a:xfrm>
            <a:off x="664908" y="4111378"/>
            <a:ext cx="5702918" cy="98028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5BFE5DC2-8578-431F-AAD3-4A529EFB492F}"/>
              </a:ext>
            </a:extLst>
          </p:cNvPr>
          <p:cNvSpPr txBox="1"/>
          <p:nvPr/>
        </p:nvSpPr>
        <p:spPr>
          <a:xfrm>
            <a:off x="867759" y="4221471"/>
            <a:ext cx="5500067" cy="738664"/>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窓口受付時に審査を行うため、郵送での申請は受け付けていません。書類の提出は、ご本人でなくても可能ですので、どなたか代理の方を立てていただき、提出をお願いします。</a:t>
            </a:r>
          </a:p>
        </p:txBody>
      </p:sp>
      <p:sp>
        <p:nvSpPr>
          <p:cNvPr id="61" name="テキスト ボックス 60">
            <a:extLst>
              <a:ext uri="{FF2B5EF4-FFF2-40B4-BE49-F238E27FC236}">
                <a16:creationId xmlns:a16="http://schemas.microsoft.com/office/drawing/2014/main" id="{D571C8D6-174D-4A00-82E9-0F37AFCE75FD}"/>
              </a:ext>
            </a:extLst>
          </p:cNvPr>
          <p:cNvSpPr txBox="1"/>
          <p:nvPr/>
        </p:nvSpPr>
        <p:spPr>
          <a:xfrm>
            <a:off x="465657" y="5210040"/>
            <a:ext cx="6658156"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　複数の補助対象設備を組み合わせて申請可能か</a:t>
            </a:r>
          </a:p>
        </p:txBody>
      </p:sp>
      <p:sp>
        <p:nvSpPr>
          <p:cNvPr id="62" name="四角形: 角を丸くする 61">
            <a:extLst>
              <a:ext uri="{FF2B5EF4-FFF2-40B4-BE49-F238E27FC236}">
                <a16:creationId xmlns:a16="http://schemas.microsoft.com/office/drawing/2014/main" id="{E95B906D-A71B-42DC-B1AD-0EF511D8253A}"/>
              </a:ext>
            </a:extLst>
          </p:cNvPr>
          <p:cNvSpPr/>
          <p:nvPr/>
        </p:nvSpPr>
        <p:spPr>
          <a:xfrm>
            <a:off x="640391" y="5572136"/>
            <a:ext cx="5702918" cy="156571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5F6792F7-D016-49E5-A64E-EA2641735E7B}"/>
              </a:ext>
            </a:extLst>
          </p:cNvPr>
          <p:cNvSpPr txBox="1"/>
          <p:nvPr/>
        </p:nvSpPr>
        <p:spPr>
          <a:xfrm>
            <a:off x="843242" y="5627365"/>
            <a:ext cx="5500067" cy="1384995"/>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　対象設備が重複しない限り、組み合わせは可能です。</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　たとえば一体的導入（</a:t>
            </a:r>
            <a:r>
              <a:rPr kumimoji="1" lang="zh-TW" altLang="en-US" sz="1400" dirty="0">
                <a:latin typeface="HG丸ｺﾞｼｯｸM-PRO" panose="020F0600000000000000" pitchFamily="50" charset="-128"/>
                <a:ea typeface="HG丸ｺﾞｼｯｸM-PRO" panose="020F0600000000000000" pitchFamily="50" charset="-128"/>
              </a:rPr>
              <a:t>太陽光発電設備＋ＨＥＭＳ＋</a:t>
            </a:r>
            <a:r>
              <a:rPr kumimoji="1" lang="zh-TW" altLang="en-US" sz="1400" u="sng" dirty="0">
                <a:latin typeface="HG丸ｺﾞｼｯｸM-PRO" panose="020F0600000000000000" pitchFamily="50" charset="-128"/>
                <a:ea typeface="HG丸ｺﾞｼｯｸM-PRO" panose="020F0600000000000000" pitchFamily="50" charset="-128"/>
              </a:rPr>
              <a:t>蓄電池</a:t>
            </a:r>
            <a:r>
              <a:rPr kumimoji="1" lang="ja-JP" altLang="en-US" sz="1400" dirty="0">
                <a:latin typeface="HG丸ｺﾞｼｯｸM-PRO" panose="020F0600000000000000" pitchFamily="50" charset="-128"/>
                <a:ea typeface="HG丸ｺﾞｼｯｸM-PRO" panose="020F0600000000000000" pitchFamily="50" charset="-128"/>
              </a:rPr>
              <a:t>）</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４６万円</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の申請に、家庭用燃料電池システム（エネファーム）</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５万円</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は追加可能ですが、定置用リチウムイオン蓄電システム（</a:t>
            </a:r>
            <a:r>
              <a:rPr kumimoji="1" lang="ja-JP" altLang="en-US" sz="1400" u="sng" dirty="0">
                <a:latin typeface="HG丸ｺﾞｼｯｸM-PRO" panose="020F0600000000000000" pitchFamily="50" charset="-128"/>
                <a:ea typeface="HG丸ｺﾞｼｯｸM-PRO" panose="020F0600000000000000" pitchFamily="50" charset="-128"/>
              </a:rPr>
              <a:t>蓄電池</a:t>
            </a:r>
            <a:r>
              <a:rPr kumimoji="1" lang="ja-JP" altLang="en-US" sz="1400" dirty="0">
                <a:latin typeface="HG丸ｺﾞｼｯｸM-PRO" panose="020F0600000000000000" pitchFamily="50" charset="-128"/>
                <a:ea typeface="HG丸ｺﾞｼｯｸM-PRO" panose="020F0600000000000000" pitchFamily="50" charset="-128"/>
              </a:rPr>
              <a:t>）</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蓄電池</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は、すでに一体的導入の対象設備に含まれていますので追加できません</a:t>
            </a:r>
          </a:p>
        </p:txBody>
      </p:sp>
      <p:pic>
        <p:nvPicPr>
          <p:cNvPr id="7" name="図 6">
            <a:extLst>
              <a:ext uri="{FF2B5EF4-FFF2-40B4-BE49-F238E27FC236}">
                <a16:creationId xmlns:a16="http://schemas.microsoft.com/office/drawing/2014/main" id="{29587665-34BA-4398-AE2F-BADD6787E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130" y="330078"/>
            <a:ext cx="1229696" cy="1063521"/>
          </a:xfrm>
          <a:prstGeom prst="rect">
            <a:avLst/>
          </a:prstGeom>
        </p:spPr>
      </p:pic>
      <p:sp>
        <p:nvSpPr>
          <p:cNvPr id="64" name="テキスト ボックス 63">
            <a:extLst>
              <a:ext uri="{FF2B5EF4-FFF2-40B4-BE49-F238E27FC236}">
                <a16:creationId xmlns:a16="http://schemas.microsoft.com/office/drawing/2014/main" id="{986B93BD-EEE7-4FE3-8277-EFD4CDD4D49D}"/>
              </a:ext>
            </a:extLst>
          </p:cNvPr>
          <p:cNvSpPr txBox="1"/>
          <p:nvPr/>
        </p:nvSpPr>
        <p:spPr>
          <a:xfrm>
            <a:off x="465657" y="7265969"/>
            <a:ext cx="6658156"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　工事が既に始まってしまっているが申請できないか</a:t>
            </a:r>
          </a:p>
        </p:txBody>
      </p:sp>
      <p:sp>
        <p:nvSpPr>
          <p:cNvPr id="65" name="四角形: 角を丸くする 64">
            <a:extLst>
              <a:ext uri="{FF2B5EF4-FFF2-40B4-BE49-F238E27FC236}">
                <a16:creationId xmlns:a16="http://schemas.microsoft.com/office/drawing/2014/main" id="{C77D71AB-0F81-4A19-8A36-484FF23AE26A}"/>
              </a:ext>
            </a:extLst>
          </p:cNvPr>
          <p:cNvSpPr/>
          <p:nvPr/>
        </p:nvSpPr>
        <p:spPr>
          <a:xfrm>
            <a:off x="640391" y="7628065"/>
            <a:ext cx="5702918" cy="119385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F50928D9-3F9C-4A6E-8F4A-5F9EE72583C5}"/>
              </a:ext>
            </a:extLst>
          </p:cNvPr>
          <p:cNvSpPr txBox="1"/>
          <p:nvPr/>
        </p:nvSpPr>
        <p:spPr>
          <a:xfrm>
            <a:off x="843242" y="7738158"/>
            <a:ext cx="5500067" cy="954107"/>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　工事着工後の申請はできません。工事着工の</a:t>
            </a:r>
            <a:r>
              <a:rPr kumimoji="1" lang="en-US" altLang="ja-JP" sz="1400" dirty="0">
                <a:latin typeface="HG丸ｺﾞｼｯｸM-PRO" panose="020F0600000000000000" pitchFamily="50" charset="-128"/>
                <a:ea typeface="HG丸ｺﾞｼｯｸM-PRO" panose="020F0600000000000000" pitchFamily="50" charset="-128"/>
              </a:rPr>
              <a:t>10</a:t>
            </a:r>
            <a:r>
              <a:rPr kumimoji="1" lang="ja-JP" altLang="en-US" sz="1400" dirty="0">
                <a:latin typeface="HG丸ｺﾞｼｯｸM-PRO" panose="020F0600000000000000" pitchFamily="50" charset="-128"/>
                <a:ea typeface="HG丸ｺﾞｼｯｸM-PRO" panose="020F0600000000000000" pitchFamily="50" charset="-128"/>
              </a:rPr>
              <a:t>日前までに申請書を提出してください。複数の補助対象設備がある場合、補助対象設備のうち最も早く着手する工事の</a:t>
            </a:r>
            <a:r>
              <a:rPr kumimoji="1" lang="en-US" altLang="ja-JP" sz="1400" dirty="0">
                <a:latin typeface="HG丸ｺﾞｼｯｸM-PRO" panose="020F0600000000000000" pitchFamily="50" charset="-128"/>
                <a:ea typeface="HG丸ｺﾞｼｯｸM-PRO" panose="020F0600000000000000" pitchFamily="50" charset="-128"/>
              </a:rPr>
              <a:t>10</a:t>
            </a:r>
            <a:r>
              <a:rPr kumimoji="1" lang="ja-JP" altLang="en-US" sz="1400" dirty="0">
                <a:latin typeface="HG丸ｺﾞｼｯｸM-PRO" panose="020F0600000000000000" pitchFamily="50" charset="-128"/>
                <a:ea typeface="HG丸ｺﾞｼｯｸM-PRO" panose="020F0600000000000000" pitchFamily="50" charset="-128"/>
              </a:rPr>
              <a:t>日前までに申請をしてください。</a:t>
            </a:r>
            <a:endParaRPr kumimoji="1" lang="en-US" altLang="ja-JP" sz="1400" dirty="0">
              <a:latin typeface="HG丸ｺﾞｼｯｸM-PRO" panose="020F0600000000000000" pitchFamily="50" charset="-128"/>
              <a:ea typeface="HG丸ｺﾞｼｯｸM-PRO" panose="020F0600000000000000" pitchFamily="50" charset="-128"/>
            </a:endParaRPr>
          </a:p>
        </p:txBody>
      </p:sp>
      <p:sp>
        <p:nvSpPr>
          <p:cNvPr id="67" name="テキスト ボックス 66">
            <a:extLst>
              <a:ext uri="{FF2B5EF4-FFF2-40B4-BE49-F238E27FC236}">
                <a16:creationId xmlns:a16="http://schemas.microsoft.com/office/drawing/2014/main" id="{4E2378D7-2C9B-4F80-B96A-6A355A7E5E55}"/>
              </a:ext>
            </a:extLst>
          </p:cNvPr>
          <p:cNvSpPr txBox="1"/>
          <p:nvPr/>
        </p:nvSpPr>
        <p:spPr>
          <a:xfrm>
            <a:off x="616704" y="9079765"/>
            <a:ext cx="5726605" cy="523220"/>
          </a:xfrm>
          <a:prstGeom prst="rect">
            <a:avLst/>
          </a:prstGeom>
          <a:noFill/>
        </p:spPr>
        <p:txBody>
          <a:bodyPr wrap="square" rtlCol="0">
            <a:spAutoFit/>
          </a:bodyPr>
          <a:lstStyle/>
          <a:p>
            <a:r>
              <a:rPr kumimoji="1" lang="ja-JP" altLang="en-US" sz="1400" dirty="0">
                <a:highlight>
                  <a:srgbClr val="FFFF00"/>
                </a:highlight>
                <a:latin typeface="ＭＳ ゴシック" panose="020B0609070205080204" pitchFamily="49" charset="-128"/>
                <a:ea typeface="ＭＳ ゴシック" panose="020B0609070205080204" pitchFamily="49" charset="-128"/>
              </a:rPr>
              <a:t>その他ご不明な点は、</a:t>
            </a:r>
            <a:r>
              <a:rPr kumimoji="1" lang="ja-JP" altLang="en-US" sz="1400" dirty="0">
                <a:highlight>
                  <a:srgbClr val="FFFF00"/>
                </a:highlight>
                <a:latin typeface="HG丸ｺﾞｼｯｸM-PRO" panose="020F0600000000000000" pitchFamily="50" charset="-128"/>
                <a:ea typeface="HG丸ｺﾞｼｯｸM-PRO" panose="020F0600000000000000" pitchFamily="50" charset="-128"/>
              </a:rPr>
              <a:t>ゼロカーボン推進係（裏面お問合せ先）</a:t>
            </a:r>
            <a:r>
              <a:rPr kumimoji="1" lang="ja-JP" altLang="en-US" sz="1400" dirty="0">
                <a:highlight>
                  <a:srgbClr val="FFFF00"/>
                </a:highlight>
                <a:latin typeface="ＭＳ ゴシック" panose="020B0609070205080204" pitchFamily="49" charset="-128"/>
                <a:ea typeface="ＭＳ ゴシック" panose="020B0609070205080204" pitchFamily="49" charset="-128"/>
              </a:rPr>
              <a:t>まで</a:t>
            </a:r>
            <a:endParaRPr kumimoji="1" lang="en-US" altLang="ja-JP" sz="1400" dirty="0">
              <a:highlight>
                <a:srgbClr val="FFFF00"/>
              </a:highlight>
              <a:latin typeface="ＭＳ ゴシック" panose="020B0609070205080204" pitchFamily="49" charset="-128"/>
              <a:ea typeface="ＭＳ ゴシック" panose="020B0609070205080204" pitchFamily="49" charset="-128"/>
            </a:endParaRPr>
          </a:p>
          <a:p>
            <a:r>
              <a:rPr kumimoji="1" lang="ja-JP" altLang="en-US" sz="1400" dirty="0">
                <a:highlight>
                  <a:srgbClr val="FFFF00"/>
                </a:highlight>
                <a:latin typeface="ＭＳ ゴシック" panose="020B0609070205080204" pitchFamily="49" charset="-128"/>
                <a:ea typeface="ＭＳ ゴシック" panose="020B0609070205080204" pitchFamily="49" charset="-128"/>
              </a:rPr>
              <a:t>ご連絡ください。</a:t>
            </a:r>
          </a:p>
        </p:txBody>
      </p:sp>
    </p:spTree>
    <p:extLst>
      <p:ext uri="{BB962C8B-B14F-4D97-AF65-F5344CB8AC3E}">
        <p14:creationId xmlns:p14="http://schemas.microsoft.com/office/powerpoint/2010/main" val="1608004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990C9F05-35C9-41F2-B524-4CFC73A74BA2}"/>
              </a:ext>
            </a:extLst>
          </p:cNvPr>
          <p:cNvGrpSpPr/>
          <p:nvPr/>
        </p:nvGrpSpPr>
        <p:grpSpPr>
          <a:xfrm>
            <a:off x="1" y="0"/>
            <a:ext cx="6857999" cy="9906000"/>
            <a:chOff x="5775176" y="502371"/>
            <a:chExt cx="6857999" cy="9906000"/>
          </a:xfrm>
        </p:grpSpPr>
        <p:sp>
          <p:nvSpPr>
            <p:cNvPr id="23" name="正方形/長方形 22">
              <a:extLst>
                <a:ext uri="{FF2B5EF4-FFF2-40B4-BE49-F238E27FC236}">
                  <a16:creationId xmlns:a16="http://schemas.microsoft.com/office/drawing/2014/main" id="{05F12723-B0A5-436C-ACC7-DA01983C328C}"/>
                </a:ext>
              </a:extLst>
            </p:cNvPr>
            <p:cNvSpPr/>
            <p:nvPr/>
          </p:nvSpPr>
          <p:spPr>
            <a:xfrm>
              <a:off x="5775176" y="502371"/>
              <a:ext cx="6857999" cy="990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61532881-DE29-4D4B-AB56-076CC302A498}"/>
                </a:ext>
              </a:extLst>
            </p:cNvPr>
            <p:cNvSpPr/>
            <p:nvPr/>
          </p:nvSpPr>
          <p:spPr>
            <a:xfrm>
              <a:off x="6040990" y="746921"/>
              <a:ext cx="6390167" cy="9399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テキスト ボックス 1">
            <a:extLst>
              <a:ext uri="{FF2B5EF4-FFF2-40B4-BE49-F238E27FC236}">
                <a16:creationId xmlns:a16="http://schemas.microsoft.com/office/drawing/2014/main" id="{1891E8C3-A322-43DA-85C2-69129ED3F5D4}"/>
              </a:ext>
            </a:extLst>
          </p:cNvPr>
          <p:cNvSpPr txBox="1"/>
          <p:nvPr/>
        </p:nvSpPr>
        <p:spPr>
          <a:xfrm>
            <a:off x="2945533" y="9567230"/>
            <a:ext cx="1026243" cy="369332"/>
          </a:xfrm>
          <a:prstGeom prst="rect">
            <a:avLst/>
          </a:prstGeom>
          <a:noFill/>
        </p:spPr>
        <p:txBody>
          <a:bodyPr wrap="none" rtlCol="0">
            <a:spAutoFit/>
          </a:bodyPr>
          <a:lstStyle/>
          <a:p>
            <a:r>
              <a:rPr kumimoji="1" lang="en-US" altLang="ja-JP" sz="1200" dirty="0">
                <a:latin typeface="HG丸ｺﾞｼｯｸM-PRO" panose="020F0600000000000000" pitchFamily="50" charset="-128"/>
                <a:ea typeface="HG丸ｺﾞｼｯｸM-PRO" panose="020F0600000000000000" pitchFamily="50" charset="-128"/>
              </a:rPr>
              <a:t>Page</a:t>
            </a:r>
            <a:r>
              <a:rPr kumimoji="1" lang="en-US" altLang="ja-JP" dirty="0">
                <a:latin typeface="HG丸ｺﾞｼｯｸM-PRO" panose="020F0600000000000000" pitchFamily="50" charset="-128"/>
                <a:ea typeface="HG丸ｺﾞｼｯｸM-PRO" panose="020F0600000000000000" pitchFamily="50" charset="-128"/>
              </a:rPr>
              <a:t>.0</a:t>
            </a:r>
            <a:r>
              <a:rPr kumimoji="1" lang="ja-JP" altLang="en-US" dirty="0">
                <a:latin typeface="HG丸ｺﾞｼｯｸM-PRO" panose="020F0600000000000000" pitchFamily="50" charset="-128"/>
                <a:ea typeface="HG丸ｺﾞｼｯｸM-PRO" panose="020F0600000000000000" pitchFamily="50" charset="-128"/>
              </a:rPr>
              <a:t>９</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887787E8-F269-4101-8D9B-D14C60AD79C8}"/>
              </a:ext>
            </a:extLst>
          </p:cNvPr>
          <p:cNvSpPr/>
          <p:nvPr/>
        </p:nvSpPr>
        <p:spPr>
          <a:xfrm>
            <a:off x="255893" y="226911"/>
            <a:ext cx="3224082" cy="5232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丸ｺﾞｼｯｸM-PRO" panose="020F0600000000000000" pitchFamily="50" charset="-128"/>
                <a:ea typeface="HG丸ｺﾞｼｯｸM-PRO" panose="020F0600000000000000" pitchFamily="50" charset="-128"/>
              </a:rPr>
              <a:t>ホームページのご案内</a:t>
            </a:r>
          </a:p>
        </p:txBody>
      </p:sp>
      <p:sp>
        <p:nvSpPr>
          <p:cNvPr id="21" name="四角形: 角を丸くする 20">
            <a:extLst>
              <a:ext uri="{FF2B5EF4-FFF2-40B4-BE49-F238E27FC236}">
                <a16:creationId xmlns:a16="http://schemas.microsoft.com/office/drawing/2014/main" id="{727453CC-4076-4A08-AF2D-FD011E637EA4}"/>
              </a:ext>
            </a:extLst>
          </p:cNvPr>
          <p:cNvSpPr/>
          <p:nvPr/>
        </p:nvSpPr>
        <p:spPr>
          <a:xfrm>
            <a:off x="500846" y="1011225"/>
            <a:ext cx="3357922" cy="70109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　　補助金のご案内</a:t>
            </a:r>
            <a:r>
              <a:rPr kumimoji="1" lang="en-US" altLang="ja-JP" b="1" dirty="0">
                <a:solidFill>
                  <a:schemeClr val="tx1"/>
                </a:solidFill>
              </a:rPr>
              <a:t>HP</a:t>
            </a:r>
          </a:p>
          <a:p>
            <a:pPr algn="ctr"/>
            <a:r>
              <a:rPr kumimoji="1" lang="ja-JP" altLang="en-US" b="1" dirty="0">
                <a:solidFill>
                  <a:schemeClr val="tx1"/>
                </a:solidFill>
              </a:rPr>
              <a:t>（要綱、様式、予算残額等）</a:t>
            </a:r>
          </a:p>
        </p:txBody>
      </p:sp>
      <p:sp>
        <p:nvSpPr>
          <p:cNvPr id="10" name="正方形/長方形 9">
            <a:extLst>
              <a:ext uri="{FF2B5EF4-FFF2-40B4-BE49-F238E27FC236}">
                <a16:creationId xmlns:a16="http://schemas.microsoft.com/office/drawing/2014/main" id="{716B1817-EB06-4978-8AC3-CFEA98033A1F}"/>
              </a:ext>
            </a:extLst>
          </p:cNvPr>
          <p:cNvSpPr/>
          <p:nvPr/>
        </p:nvSpPr>
        <p:spPr>
          <a:xfrm>
            <a:off x="542776" y="1680396"/>
            <a:ext cx="3429000" cy="430887"/>
          </a:xfrm>
          <a:prstGeom prst="rect">
            <a:avLst/>
          </a:prstGeom>
        </p:spPr>
        <p:txBody>
          <a:bodyPr>
            <a:spAutoFit/>
          </a:bodyPr>
          <a:lstStyle/>
          <a:p>
            <a:r>
              <a:rPr lang="en-US" altLang="ja-JP" sz="1100" dirty="0"/>
              <a:t>https://www.city.chiryu.aichi.jp/soshiki/shimin/kankyo/gyomu/hojyokin/ontaisetubi/1646878798722.html</a:t>
            </a:r>
            <a:endParaRPr lang="ja-JP" altLang="en-US" sz="1100" dirty="0"/>
          </a:p>
        </p:txBody>
      </p:sp>
      <p:sp>
        <p:nvSpPr>
          <p:cNvPr id="20" name="テキスト ボックス 19">
            <a:extLst>
              <a:ext uri="{FF2B5EF4-FFF2-40B4-BE49-F238E27FC236}">
                <a16:creationId xmlns:a16="http://schemas.microsoft.com/office/drawing/2014/main" id="{D9A2EBDE-46DE-4839-BBA5-0C049FD83F64}"/>
              </a:ext>
            </a:extLst>
          </p:cNvPr>
          <p:cNvSpPr txBox="1"/>
          <p:nvPr/>
        </p:nvSpPr>
        <p:spPr>
          <a:xfrm>
            <a:off x="4763594" y="540846"/>
            <a:ext cx="880369"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知立市</a:t>
            </a:r>
            <a:r>
              <a:rPr kumimoji="1" lang="en-US" altLang="ja-JP" sz="1200" dirty="0">
                <a:latin typeface="HG丸ｺﾞｼｯｸM-PRO" panose="020F0600000000000000" pitchFamily="50" charset="-128"/>
                <a:ea typeface="HG丸ｺﾞｼｯｸM-PRO" panose="020F0600000000000000" pitchFamily="50" charset="-128"/>
              </a:rPr>
              <a:t>HP</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5135F641-4186-4798-9D49-FBDCFAF72505}"/>
              </a:ext>
            </a:extLst>
          </p:cNvPr>
          <p:cNvSpPr/>
          <p:nvPr/>
        </p:nvSpPr>
        <p:spPr>
          <a:xfrm>
            <a:off x="265814" y="2205995"/>
            <a:ext cx="6390167" cy="430887"/>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E0EC54DF-2510-46DC-B375-F4A145DE8050}"/>
              </a:ext>
            </a:extLst>
          </p:cNvPr>
          <p:cNvSpPr txBox="1"/>
          <p:nvPr/>
        </p:nvSpPr>
        <p:spPr>
          <a:xfrm>
            <a:off x="376522" y="2765515"/>
            <a:ext cx="1107996" cy="369332"/>
          </a:xfrm>
          <a:prstGeom prst="rect">
            <a:avLst/>
          </a:prstGeom>
          <a:noFill/>
        </p:spPr>
        <p:txBody>
          <a:bodyPr wrap="none" rtlCol="0">
            <a:spAutoFit/>
          </a:bodyPr>
          <a:lstStyle/>
          <a:p>
            <a:r>
              <a:rPr kumimoji="1" lang="ja-JP" altLang="en-US" dirty="0"/>
              <a:t>ＭＥＭＯ</a:t>
            </a:r>
          </a:p>
        </p:txBody>
      </p:sp>
      <p:graphicFrame>
        <p:nvGraphicFramePr>
          <p:cNvPr id="17" name="表 16">
            <a:extLst>
              <a:ext uri="{FF2B5EF4-FFF2-40B4-BE49-F238E27FC236}">
                <a16:creationId xmlns:a16="http://schemas.microsoft.com/office/drawing/2014/main" id="{E6BC1A40-5585-4410-966C-4E0E13F8F436}"/>
              </a:ext>
            </a:extLst>
          </p:cNvPr>
          <p:cNvGraphicFramePr>
            <a:graphicFrameLocks noGrp="1"/>
          </p:cNvGraphicFramePr>
          <p:nvPr>
            <p:extLst>
              <p:ext uri="{D42A27DB-BD31-4B8C-83A1-F6EECF244321}">
                <p14:modId xmlns:p14="http://schemas.microsoft.com/office/powerpoint/2010/main" val="2094503942"/>
              </p:ext>
            </p:extLst>
          </p:nvPr>
        </p:nvGraphicFramePr>
        <p:xfrm>
          <a:off x="674430" y="3369037"/>
          <a:ext cx="5611090" cy="2966720"/>
        </p:xfrm>
        <a:graphic>
          <a:graphicData uri="http://schemas.openxmlformats.org/drawingml/2006/table">
            <a:tbl>
              <a:tblPr firstRow="1" bandRow="1">
                <a:tableStyleId>{5C22544A-7EE6-4342-B048-85BDC9FD1C3A}</a:tableStyleId>
              </a:tblPr>
              <a:tblGrid>
                <a:gridCol w="5611090">
                  <a:extLst>
                    <a:ext uri="{9D8B030D-6E8A-4147-A177-3AD203B41FA5}">
                      <a16:colId xmlns:a16="http://schemas.microsoft.com/office/drawing/2014/main" val="3573643199"/>
                    </a:ext>
                  </a:extLst>
                </a:gridCol>
              </a:tblGrid>
              <a:tr h="370840">
                <a:tc>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75680"/>
                  </a:ext>
                </a:extLst>
              </a:tr>
              <a:tr h="370840">
                <a:tc>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8516277"/>
                  </a:ext>
                </a:extLst>
              </a:tr>
              <a:tr h="370840">
                <a:tc>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8465421"/>
                  </a:ext>
                </a:extLst>
              </a:tr>
              <a:tr h="370840">
                <a:tc>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1181778"/>
                  </a:ext>
                </a:extLst>
              </a:tr>
              <a:tr h="370840">
                <a:tc>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9955186"/>
                  </a:ext>
                </a:extLst>
              </a:tr>
              <a:tr h="370840">
                <a:tc>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2851271"/>
                  </a:ext>
                </a:extLst>
              </a:tr>
              <a:tr h="370840">
                <a:tc>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2632412"/>
                  </a:ext>
                </a:extLst>
              </a:tr>
              <a:tr h="370840">
                <a:tc>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426269"/>
                  </a:ext>
                </a:extLst>
              </a:tr>
            </a:tbl>
          </a:graphicData>
        </a:graphic>
      </p:graphicFrame>
      <p:graphicFrame>
        <p:nvGraphicFramePr>
          <p:cNvPr id="30" name="表 29">
            <a:extLst>
              <a:ext uri="{FF2B5EF4-FFF2-40B4-BE49-F238E27FC236}">
                <a16:creationId xmlns:a16="http://schemas.microsoft.com/office/drawing/2014/main" id="{6D85A940-B868-40AC-BDAB-D1876F4D42A2}"/>
              </a:ext>
            </a:extLst>
          </p:cNvPr>
          <p:cNvGraphicFramePr>
            <a:graphicFrameLocks noGrp="1"/>
          </p:cNvGraphicFramePr>
          <p:nvPr>
            <p:extLst>
              <p:ext uri="{D42A27DB-BD31-4B8C-83A1-F6EECF244321}">
                <p14:modId xmlns:p14="http://schemas.microsoft.com/office/powerpoint/2010/main" val="2671932419"/>
              </p:ext>
            </p:extLst>
          </p:nvPr>
        </p:nvGraphicFramePr>
        <p:xfrm>
          <a:off x="623454" y="6703012"/>
          <a:ext cx="5611090" cy="2966720"/>
        </p:xfrm>
        <a:graphic>
          <a:graphicData uri="http://schemas.openxmlformats.org/drawingml/2006/table">
            <a:tbl>
              <a:tblPr firstRow="1" bandRow="1">
                <a:tableStyleId>{5C22544A-7EE6-4342-B048-85BDC9FD1C3A}</a:tableStyleId>
              </a:tblPr>
              <a:tblGrid>
                <a:gridCol w="5611090">
                  <a:extLst>
                    <a:ext uri="{9D8B030D-6E8A-4147-A177-3AD203B41FA5}">
                      <a16:colId xmlns:a16="http://schemas.microsoft.com/office/drawing/2014/main" val="3573643199"/>
                    </a:ext>
                  </a:extLst>
                </a:gridCol>
              </a:tblGrid>
              <a:tr h="370840">
                <a:tc>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75680"/>
                  </a:ext>
                </a:extLst>
              </a:tr>
              <a:tr h="370840">
                <a:tc>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8516277"/>
                  </a:ext>
                </a:extLst>
              </a:tr>
              <a:tr h="370840">
                <a:tc>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8465421"/>
                  </a:ext>
                </a:extLst>
              </a:tr>
              <a:tr h="370840">
                <a:tc>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1181778"/>
                  </a:ext>
                </a:extLst>
              </a:tr>
              <a:tr h="370840">
                <a:tc>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9955186"/>
                  </a:ext>
                </a:extLst>
              </a:tr>
              <a:tr h="370840">
                <a:tc>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2851271"/>
                  </a:ext>
                </a:extLst>
              </a:tr>
              <a:tr h="741680">
                <a:tc>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2632412"/>
                  </a:ext>
                </a:extLst>
              </a:tr>
            </a:tbl>
          </a:graphicData>
        </a:graphic>
      </p:graphicFrame>
      <p:pic>
        <p:nvPicPr>
          <p:cNvPr id="5" name="図 4">
            <a:extLst>
              <a:ext uri="{FF2B5EF4-FFF2-40B4-BE49-F238E27FC236}">
                <a16:creationId xmlns:a16="http://schemas.microsoft.com/office/drawing/2014/main" id="{AE9A4111-6DF1-4822-901F-E2EDF8EF0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530" y="912557"/>
            <a:ext cx="1161255" cy="1161255"/>
          </a:xfrm>
          <a:prstGeom prst="rect">
            <a:avLst/>
          </a:prstGeom>
        </p:spPr>
      </p:pic>
    </p:spTree>
    <p:extLst>
      <p:ext uri="{BB962C8B-B14F-4D97-AF65-F5344CB8AC3E}">
        <p14:creationId xmlns:p14="http://schemas.microsoft.com/office/powerpoint/2010/main" val="188880273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1076</TotalTime>
  <Words>2398</Words>
  <Application>Microsoft Office PowerPoint</Application>
  <PresentationFormat>A4 210 x 297 mm</PresentationFormat>
  <Paragraphs>341</Paragraphs>
  <Slides>10</Slides>
  <Notes>10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10</vt:i4>
      </vt:variant>
    </vt:vector>
  </HeadingPairs>
  <TitlesOfParts>
    <vt:vector size="20" baseType="lpstr">
      <vt:lpstr>HG丸ｺﾞｼｯｸM-PRO</vt:lpstr>
      <vt:lpstr>HG創英角ｺﾞｼｯｸUB</vt:lpstr>
      <vt:lpstr>ＭＳ ゴシック</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知立市役所</dc:creator>
  <cp:lastModifiedBy>阿部 幸輝</cp:lastModifiedBy>
  <cp:revision>118</cp:revision>
  <cp:lastPrinted>2026-03-11T23:55:08Z</cp:lastPrinted>
  <dcterms:created xsi:type="dcterms:W3CDTF">2024-08-16T05:21:28Z</dcterms:created>
  <dcterms:modified xsi:type="dcterms:W3CDTF">2026-04-01T01:36:37Z</dcterms:modified>
</cp:coreProperties>
</file>