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6858000" cy="9906000" type="A4"/>
  <p:notesSz cx="6807200" cy="99393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00"/>
    <a:srgbClr val="FFF2C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996" autoAdjust="0"/>
    <p:restoredTop sz="94660"/>
  </p:normalViewPr>
  <p:slideViewPr>
    <p:cSldViewPr snapToGrid="0">
      <p:cViewPr varScale="1">
        <p:scale>
          <a:sx n="81" d="100"/>
          <a:sy n="81" d="100"/>
        </p:scale>
        <p:origin x="2970"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500"/>
            </a:lvl1pPr>
          </a:lstStyle>
          <a:p>
            <a:r>
              <a:rPr lang="ja-JP" altLang="en-US"/>
              <a:t>マスター タイトルの書式設定</a:t>
            </a:r>
            <a:endParaRPr lang="en-US" dirty="0"/>
          </a:p>
        </p:txBody>
      </p:sp>
      <p:sp>
        <p:nvSpPr>
          <p:cNvPr id="3" name="Subtitle 2"/>
          <p:cNvSpPr>
            <a:spLocks noGrp="1"/>
          </p:cNvSpPr>
          <p:nvPr>
            <p:ph type="subTitle" idx="1"/>
          </p:nvPr>
        </p:nvSpPr>
        <p:spPr>
          <a:xfrm>
            <a:off x="857250" y="5202944"/>
            <a:ext cx="5143500" cy="2391656"/>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12F2A0CD-21DA-4FD4-81D3-E0C0CD038B44}" type="datetimeFigureOut">
              <a:rPr kumimoji="1" lang="ja-JP" altLang="en-US" smtClean="0"/>
              <a:t>2026/3/12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00A6C914-37D0-4DC1-A5C6-F005EC502D11}" type="slidenum">
              <a:rPr kumimoji="1" lang="ja-JP" altLang="en-US" smtClean="0"/>
              <a:t>‹#›</a:t>
            </a:fld>
            <a:endParaRPr kumimoji="1" lang="ja-JP" altLang="en-US"/>
          </a:p>
        </p:txBody>
      </p:sp>
    </p:spTree>
    <p:extLst>
      <p:ext uri="{BB962C8B-B14F-4D97-AF65-F5344CB8AC3E}">
        <p14:creationId xmlns:p14="http://schemas.microsoft.com/office/powerpoint/2010/main" val="18701332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12F2A0CD-21DA-4FD4-81D3-E0C0CD038B44}" type="datetimeFigureOut">
              <a:rPr kumimoji="1" lang="ja-JP" altLang="en-US" smtClean="0"/>
              <a:t>2026/3/12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00A6C914-37D0-4DC1-A5C6-F005EC502D11}" type="slidenum">
              <a:rPr kumimoji="1" lang="ja-JP" altLang="en-US" smtClean="0"/>
              <a:t>‹#›</a:t>
            </a:fld>
            <a:endParaRPr kumimoji="1" lang="ja-JP" altLang="en-US"/>
          </a:p>
        </p:txBody>
      </p:sp>
    </p:spTree>
    <p:extLst>
      <p:ext uri="{BB962C8B-B14F-4D97-AF65-F5344CB8AC3E}">
        <p14:creationId xmlns:p14="http://schemas.microsoft.com/office/powerpoint/2010/main" val="141672742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12F2A0CD-21DA-4FD4-81D3-E0C0CD038B44}" type="datetimeFigureOut">
              <a:rPr kumimoji="1" lang="ja-JP" altLang="en-US" smtClean="0"/>
              <a:t>2026/3/12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00A6C914-37D0-4DC1-A5C6-F005EC502D11}" type="slidenum">
              <a:rPr kumimoji="1" lang="ja-JP" altLang="en-US" smtClean="0"/>
              <a:t>‹#›</a:t>
            </a:fld>
            <a:endParaRPr kumimoji="1" lang="ja-JP" altLang="en-US"/>
          </a:p>
        </p:txBody>
      </p:sp>
    </p:spTree>
    <p:extLst>
      <p:ext uri="{BB962C8B-B14F-4D97-AF65-F5344CB8AC3E}">
        <p14:creationId xmlns:p14="http://schemas.microsoft.com/office/powerpoint/2010/main" val="420374643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12F2A0CD-21DA-4FD4-81D3-E0C0CD038B44}" type="datetimeFigureOut">
              <a:rPr kumimoji="1" lang="ja-JP" altLang="en-US" smtClean="0"/>
              <a:t>2026/3/12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00A6C914-37D0-4DC1-A5C6-F005EC502D11}" type="slidenum">
              <a:rPr kumimoji="1" lang="ja-JP" altLang="en-US" smtClean="0"/>
              <a:t>‹#›</a:t>
            </a:fld>
            <a:endParaRPr kumimoji="1" lang="ja-JP" altLang="en-US"/>
          </a:p>
        </p:txBody>
      </p:sp>
    </p:spTree>
    <p:extLst>
      <p:ext uri="{BB962C8B-B14F-4D97-AF65-F5344CB8AC3E}">
        <p14:creationId xmlns:p14="http://schemas.microsoft.com/office/powerpoint/2010/main" val="42788638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12F2A0CD-21DA-4FD4-81D3-E0C0CD038B44}" type="datetimeFigureOut">
              <a:rPr kumimoji="1" lang="ja-JP" altLang="en-US" smtClean="0"/>
              <a:t>2026/3/12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00A6C914-37D0-4DC1-A5C6-F005EC502D11}" type="slidenum">
              <a:rPr kumimoji="1" lang="ja-JP" altLang="en-US" smtClean="0"/>
              <a:t>‹#›</a:t>
            </a:fld>
            <a:endParaRPr kumimoji="1" lang="ja-JP" altLang="en-US"/>
          </a:p>
        </p:txBody>
      </p:sp>
    </p:spTree>
    <p:extLst>
      <p:ext uri="{BB962C8B-B14F-4D97-AF65-F5344CB8AC3E}">
        <p14:creationId xmlns:p14="http://schemas.microsoft.com/office/powerpoint/2010/main" val="17443462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471488" y="2637014"/>
            <a:ext cx="2914650" cy="628526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3471863" y="2637014"/>
            <a:ext cx="2914650" cy="628526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12F2A0CD-21DA-4FD4-81D3-E0C0CD038B44}" type="datetimeFigureOut">
              <a:rPr kumimoji="1" lang="ja-JP" altLang="en-US" smtClean="0"/>
              <a:t>2026/3/12</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00A6C914-37D0-4DC1-A5C6-F005EC502D11}" type="slidenum">
              <a:rPr kumimoji="1" lang="ja-JP" altLang="en-US" smtClean="0"/>
              <a:t>‹#›</a:t>
            </a:fld>
            <a:endParaRPr kumimoji="1" lang="ja-JP" altLang="en-US"/>
          </a:p>
        </p:txBody>
      </p:sp>
    </p:spTree>
    <p:extLst>
      <p:ext uri="{BB962C8B-B14F-4D97-AF65-F5344CB8AC3E}">
        <p14:creationId xmlns:p14="http://schemas.microsoft.com/office/powerpoint/2010/main" val="167456007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4" name="Content Placeholder 3"/>
          <p:cNvSpPr>
            <a:spLocks noGrp="1"/>
          </p:cNvSpPr>
          <p:nvPr>
            <p:ph sz="half" idx="2"/>
          </p:nvPr>
        </p:nvSpPr>
        <p:spPr>
          <a:xfrm>
            <a:off x="472381" y="3618442"/>
            <a:ext cx="2901255" cy="532218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6" name="Content Placeholder 5"/>
          <p:cNvSpPr>
            <a:spLocks noGrp="1"/>
          </p:cNvSpPr>
          <p:nvPr>
            <p:ph sz="quarter" idx="4"/>
          </p:nvPr>
        </p:nvSpPr>
        <p:spPr>
          <a:xfrm>
            <a:off x="3471863" y="3618442"/>
            <a:ext cx="2915543" cy="532218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12F2A0CD-21DA-4FD4-81D3-E0C0CD038B44}" type="datetimeFigureOut">
              <a:rPr kumimoji="1" lang="ja-JP" altLang="en-US" smtClean="0"/>
              <a:t>2026/3/12</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00A6C914-37D0-4DC1-A5C6-F005EC502D11}" type="slidenum">
              <a:rPr kumimoji="1" lang="ja-JP" altLang="en-US" smtClean="0"/>
              <a:t>‹#›</a:t>
            </a:fld>
            <a:endParaRPr kumimoji="1" lang="ja-JP" altLang="en-US"/>
          </a:p>
        </p:txBody>
      </p:sp>
    </p:spTree>
    <p:extLst>
      <p:ext uri="{BB962C8B-B14F-4D97-AF65-F5344CB8AC3E}">
        <p14:creationId xmlns:p14="http://schemas.microsoft.com/office/powerpoint/2010/main" val="27930343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12F2A0CD-21DA-4FD4-81D3-E0C0CD038B44}" type="datetimeFigureOut">
              <a:rPr kumimoji="1" lang="ja-JP" altLang="en-US" smtClean="0"/>
              <a:t>2026/3/12</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00A6C914-37D0-4DC1-A5C6-F005EC502D11}" type="slidenum">
              <a:rPr kumimoji="1" lang="ja-JP" altLang="en-US" smtClean="0"/>
              <a:t>‹#›</a:t>
            </a:fld>
            <a:endParaRPr kumimoji="1" lang="ja-JP" altLang="en-US"/>
          </a:p>
        </p:txBody>
      </p:sp>
    </p:spTree>
    <p:extLst>
      <p:ext uri="{BB962C8B-B14F-4D97-AF65-F5344CB8AC3E}">
        <p14:creationId xmlns:p14="http://schemas.microsoft.com/office/powerpoint/2010/main" val="90654955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2F2A0CD-21DA-4FD4-81D3-E0C0CD038B44}" type="datetimeFigureOut">
              <a:rPr kumimoji="1" lang="ja-JP" altLang="en-US" smtClean="0"/>
              <a:t>2026/3/12</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00A6C914-37D0-4DC1-A5C6-F005EC502D11}" type="slidenum">
              <a:rPr kumimoji="1" lang="ja-JP" altLang="en-US" smtClean="0"/>
              <a:t>‹#›</a:t>
            </a:fld>
            <a:endParaRPr kumimoji="1" lang="ja-JP" altLang="en-US"/>
          </a:p>
        </p:txBody>
      </p:sp>
    </p:spTree>
    <p:extLst>
      <p:ext uri="{BB962C8B-B14F-4D97-AF65-F5344CB8AC3E}">
        <p14:creationId xmlns:p14="http://schemas.microsoft.com/office/powerpoint/2010/main" val="4136506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a:t>マスター タイトルの書式設定</a:t>
            </a:r>
            <a:endParaRPr lang="en-US" dirty="0"/>
          </a:p>
        </p:txBody>
      </p:sp>
      <p:sp>
        <p:nvSpPr>
          <p:cNvPr id="3"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12F2A0CD-21DA-4FD4-81D3-E0C0CD038B44}" type="datetimeFigureOut">
              <a:rPr kumimoji="1" lang="ja-JP" altLang="en-US" smtClean="0"/>
              <a:t>2026/3/12</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00A6C914-37D0-4DC1-A5C6-F005EC502D11}" type="slidenum">
              <a:rPr kumimoji="1" lang="ja-JP" altLang="en-US" smtClean="0"/>
              <a:t>‹#›</a:t>
            </a:fld>
            <a:endParaRPr kumimoji="1" lang="ja-JP" altLang="en-US"/>
          </a:p>
        </p:txBody>
      </p:sp>
    </p:spTree>
    <p:extLst>
      <p:ext uri="{BB962C8B-B14F-4D97-AF65-F5344CB8AC3E}">
        <p14:creationId xmlns:p14="http://schemas.microsoft.com/office/powerpoint/2010/main" val="42575381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12F2A0CD-21DA-4FD4-81D3-E0C0CD038B44}" type="datetimeFigureOut">
              <a:rPr kumimoji="1" lang="ja-JP" altLang="en-US" smtClean="0"/>
              <a:t>2026/3/12</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00A6C914-37D0-4DC1-A5C6-F005EC502D11}" type="slidenum">
              <a:rPr kumimoji="1" lang="ja-JP" altLang="en-US" smtClean="0"/>
              <a:t>‹#›</a:t>
            </a:fld>
            <a:endParaRPr kumimoji="1" lang="ja-JP" altLang="en-US"/>
          </a:p>
        </p:txBody>
      </p:sp>
    </p:spTree>
    <p:extLst>
      <p:ext uri="{BB962C8B-B14F-4D97-AF65-F5344CB8AC3E}">
        <p14:creationId xmlns:p14="http://schemas.microsoft.com/office/powerpoint/2010/main" val="38284259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75000"/>
                  </a:schemeClr>
                </a:solidFill>
              </a:defRPr>
            </a:lvl1pPr>
          </a:lstStyle>
          <a:p>
            <a:fld id="{12F2A0CD-21DA-4FD4-81D3-E0C0CD038B44}" type="datetimeFigureOut">
              <a:rPr kumimoji="1" lang="ja-JP" altLang="en-US" smtClean="0"/>
              <a:t>2026/3/12</a:t>
            </a:fld>
            <a:endParaRPr kumimoji="1" lang="ja-JP" altLang="en-US"/>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75000"/>
                  </a:schemeClr>
                </a:solidFill>
              </a:defRPr>
            </a:lvl1pPr>
          </a:lstStyle>
          <a:p>
            <a:fld id="{00A6C914-37D0-4DC1-A5C6-F005EC502D11}" type="slidenum">
              <a:rPr kumimoji="1" lang="ja-JP" altLang="en-US" smtClean="0"/>
              <a:t>‹#›</a:t>
            </a:fld>
            <a:endParaRPr kumimoji="1" lang="ja-JP" altLang="en-US"/>
          </a:p>
        </p:txBody>
      </p:sp>
    </p:spTree>
    <p:extLst>
      <p:ext uri="{BB962C8B-B14F-4D97-AF65-F5344CB8AC3E}">
        <p14:creationId xmlns:p14="http://schemas.microsoft.com/office/powerpoint/2010/main" val="211989222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kumimoji="1"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kumimoji="1"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kumimoji="1"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p:bodyStyle>
    <p:otherStyle>
      <a:defPPr>
        <a:defRPr lang="en-US"/>
      </a:defPPr>
      <a:lvl1pPr marL="0" algn="l" defTabSz="685800" rtl="0" eaLnBrk="1" latinLnBrk="0" hangingPunct="1">
        <a:defRPr kumimoji="1" sz="1350" kern="1200">
          <a:solidFill>
            <a:schemeClr val="tx1"/>
          </a:solidFill>
          <a:latin typeface="+mn-lt"/>
          <a:ea typeface="+mn-ea"/>
          <a:cs typeface="+mn-cs"/>
        </a:defRPr>
      </a:lvl1pPr>
      <a:lvl2pPr marL="342900" algn="l" defTabSz="685800" rtl="0" eaLnBrk="1" latinLnBrk="0" hangingPunct="1">
        <a:defRPr kumimoji="1" sz="1350" kern="1200">
          <a:solidFill>
            <a:schemeClr val="tx1"/>
          </a:solidFill>
          <a:latin typeface="+mn-lt"/>
          <a:ea typeface="+mn-ea"/>
          <a:cs typeface="+mn-cs"/>
        </a:defRPr>
      </a:lvl2pPr>
      <a:lvl3pPr marL="685800" algn="l" defTabSz="685800" rtl="0" eaLnBrk="1" latinLnBrk="0" hangingPunct="1">
        <a:defRPr kumimoji="1" sz="1350" kern="1200">
          <a:solidFill>
            <a:schemeClr val="tx1"/>
          </a:solidFill>
          <a:latin typeface="+mn-lt"/>
          <a:ea typeface="+mn-ea"/>
          <a:cs typeface="+mn-cs"/>
        </a:defRPr>
      </a:lvl3pPr>
      <a:lvl4pPr marL="1028700" algn="l" defTabSz="685800" rtl="0" eaLnBrk="1" latinLnBrk="0" hangingPunct="1">
        <a:defRPr kumimoji="1" sz="1350" kern="1200">
          <a:solidFill>
            <a:schemeClr val="tx1"/>
          </a:solidFill>
          <a:latin typeface="+mn-lt"/>
          <a:ea typeface="+mn-ea"/>
          <a:cs typeface="+mn-cs"/>
        </a:defRPr>
      </a:lvl4pPr>
      <a:lvl5pPr marL="1371600" algn="l" defTabSz="685800" rtl="0" eaLnBrk="1" latinLnBrk="0" hangingPunct="1">
        <a:defRPr kumimoji="1" sz="1350" kern="1200">
          <a:solidFill>
            <a:schemeClr val="tx1"/>
          </a:solidFill>
          <a:latin typeface="+mn-lt"/>
          <a:ea typeface="+mn-ea"/>
          <a:cs typeface="+mn-cs"/>
        </a:defRPr>
      </a:lvl5pPr>
      <a:lvl6pPr marL="1714500" algn="l" defTabSz="685800" rtl="0" eaLnBrk="1" latinLnBrk="0" hangingPunct="1">
        <a:defRPr kumimoji="1" sz="1350" kern="1200">
          <a:solidFill>
            <a:schemeClr val="tx1"/>
          </a:solidFill>
          <a:latin typeface="+mn-lt"/>
          <a:ea typeface="+mn-ea"/>
          <a:cs typeface="+mn-cs"/>
        </a:defRPr>
      </a:lvl6pPr>
      <a:lvl7pPr marL="2057400" algn="l" defTabSz="685800" rtl="0" eaLnBrk="1" latinLnBrk="0" hangingPunct="1">
        <a:defRPr kumimoji="1" sz="1350" kern="1200">
          <a:solidFill>
            <a:schemeClr val="tx1"/>
          </a:solidFill>
          <a:latin typeface="+mn-lt"/>
          <a:ea typeface="+mn-ea"/>
          <a:cs typeface="+mn-cs"/>
        </a:defRPr>
      </a:lvl7pPr>
      <a:lvl8pPr marL="2400300" algn="l" defTabSz="685800" rtl="0" eaLnBrk="1" latinLnBrk="0" hangingPunct="1">
        <a:defRPr kumimoji="1" sz="1350" kern="1200">
          <a:solidFill>
            <a:schemeClr val="tx1"/>
          </a:solidFill>
          <a:latin typeface="+mn-lt"/>
          <a:ea typeface="+mn-ea"/>
          <a:cs typeface="+mn-cs"/>
        </a:defRPr>
      </a:lvl8pPr>
      <a:lvl9pPr marL="2743200" algn="l" defTabSz="685800" rtl="0" eaLnBrk="1" latinLnBrk="0" hangingPunct="1">
        <a:defRPr kumimoji="1"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image" Target="../media/image4.png"/><Relationship Id="rId10" Type="http://schemas.openxmlformats.org/officeDocument/2006/relationships/image" Target="../media/image9.png"/><Relationship Id="rId4" Type="http://schemas.openxmlformats.org/officeDocument/2006/relationships/image" Target="../media/image3.png"/><Relationship Id="rId9" Type="http://schemas.openxmlformats.org/officeDocument/2006/relationships/image" Target="../media/image8.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a:extLst>
              <a:ext uri="{FF2B5EF4-FFF2-40B4-BE49-F238E27FC236}">
                <a16:creationId xmlns:a16="http://schemas.microsoft.com/office/drawing/2014/main" id="{32433444-B91B-4E70-AFB5-C51113B1B610}"/>
              </a:ext>
            </a:extLst>
          </p:cNvPr>
          <p:cNvSpPr/>
          <p:nvPr/>
        </p:nvSpPr>
        <p:spPr>
          <a:xfrm>
            <a:off x="3491" y="0"/>
            <a:ext cx="6857999" cy="9906000"/>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9" name="四角形: 角を丸くする 18">
            <a:extLst>
              <a:ext uri="{FF2B5EF4-FFF2-40B4-BE49-F238E27FC236}">
                <a16:creationId xmlns:a16="http://schemas.microsoft.com/office/drawing/2014/main" id="{CD9A407B-4C1A-46D6-85E7-C2F0BBEDB2FD}"/>
              </a:ext>
            </a:extLst>
          </p:cNvPr>
          <p:cNvSpPr/>
          <p:nvPr/>
        </p:nvSpPr>
        <p:spPr>
          <a:xfrm>
            <a:off x="524661" y="546856"/>
            <a:ext cx="5960908" cy="2511664"/>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pic>
        <p:nvPicPr>
          <p:cNvPr id="18" name="図 17">
            <a:extLst>
              <a:ext uri="{FF2B5EF4-FFF2-40B4-BE49-F238E27FC236}">
                <a16:creationId xmlns:a16="http://schemas.microsoft.com/office/drawing/2014/main" id="{C4FD83FD-7958-4159-8238-B0A73976408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rot="458206">
            <a:off x="4780723" y="1781307"/>
            <a:ext cx="1377083" cy="1190991"/>
          </a:xfrm>
          <a:prstGeom prst="rect">
            <a:avLst/>
          </a:prstGeom>
        </p:spPr>
      </p:pic>
      <p:sp>
        <p:nvSpPr>
          <p:cNvPr id="23" name="正方形/長方形 22">
            <a:extLst>
              <a:ext uri="{FF2B5EF4-FFF2-40B4-BE49-F238E27FC236}">
                <a16:creationId xmlns:a16="http://schemas.microsoft.com/office/drawing/2014/main" id="{0B865804-F16C-4ED6-A450-8B217EF552EE}"/>
              </a:ext>
            </a:extLst>
          </p:cNvPr>
          <p:cNvSpPr/>
          <p:nvPr/>
        </p:nvSpPr>
        <p:spPr>
          <a:xfrm>
            <a:off x="1026670" y="962327"/>
            <a:ext cx="5011545" cy="116916"/>
          </a:xfrm>
          <a:prstGeom prst="rect">
            <a:avLst/>
          </a:prstGeom>
          <a:solidFill>
            <a:srgbClr val="FFFF00">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20" name="テキスト ボックス 19">
            <a:extLst>
              <a:ext uri="{FF2B5EF4-FFF2-40B4-BE49-F238E27FC236}">
                <a16:creationId xmlns:a16="http://schemas.microsoft.com/office/drawing/2014/main" id="{D32014EA-F3C4-4FD9-8A6C-50DC1892138D}"/>
              </a:ext>
            </a:extLst>
          </p:cNvPr>
          <p:cNvSpPr txBox="1"/>
          <p:nvPr/>
        </p:nvSpPr>
        <p:spPr>
          <a:xfrm>
            <a:off x="905921" y="681378"/>
            <a:ext cx="5262979" cy="369332"/>
          </a:xfrm>
          <a:prstGeom prst="rect">
            <a:avLst/>
          </a:prstGeom>
          <a:noFill/>
        </p:spPr>
        <p:txBody>
          <a:bodyPr wrap="none" rtlCol="0">
            <a:spAutoFit/>
          </a:bodyPr>
          <a:lstStyle/>
          <a:p>
            <a:r>
              <a:rPr kumimoji="1" lang="ja-JP" altLang="en-US" dirty="0">
                <a:latin typeface="HG創英角ｺﾞｼｯｸUB" panose="020B0909000000000000" pitchFamily="49" charset="-128"/>
                <a:ea typeface="HG創英角ｺﾞｼｯｸUB" panose="020B0909000000000000" pitchFamily="49" charset="-128"/>
              </a:rPr>
              <a:t>知立市住宅用地球温暖化対策設備補助金のご案内</a:t>
            </a:r>
          </a:p>
        </p:txBody>
      </p:sp>
      <p:sp>
        <p:nvSpPr>
          <p:cNvPr id="24" name="正方形/長方形 23">
            <a:extLst>
              <a:ext uri="{FF2B5EF4-FFF2-40B4-BE49-F238E27FC236}">
                <a16:creationId xmlns:a16="http://schemas.microsoft.com/office/drawing/2014/main" id="{5972535F-7DF9-4506-8197-ADA05E45229E}"/>
              </a:ext>
            </a:extLst>
          </p:cNvPr>
          <p:cNvSpPr/>
          <p:nvPr/>
        </p:nvSpPr>
        <p:spPr>
          <a:xfrm>
            <a:off x="1737984" y="1419621"/>
            <a:ext cx="3447957" cy="221864"/>
          </a:xfrm>
          <a:prstGeom prst="rect">
            <a:avLst/>
          </a:prstGeom>
          <a:solidFill>
            <a:schemeClr val="accent6">
              <a:lumMod val="60000"/>
              <a:lumOff val="40000"/>
              <a:alpha val="50196"/>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4" name="テキスト ボックス 13">
            <a:extLst>
              <a:ext uri="{FF2B5EF4-FFF2-40B4-BE49-F238E27FC236}">
                <a16:creationId xmlns:a16="http://schemas.microsoft.com/office/drawing/2014/main" id="{A26DAC42-EC99-4E0E-882B-8BF99755A847}"/>
              </a:ext>
            </a:extLst>
          </p:cNvPr>
          <p:cNvSpPr txBox="1"/>
          <p:nvPr/>
        </p:nvSpPr>
        <p:spPr>
          <a:xfrm>
            <a:off x="1713444" y="1185627"/>
            <a:ext cx="3570208" cy="461665"/>
          </a:xfrm>
          <a:prstGeom prst="rect">
            <a:avLst/>
          </a:prstGeom>
          <a:noFill/>
        </p:spPr>
        <p:txBody>
          <a:bodyPr wrap="none" rtlCol="0">
            <a:spAutoFit/>
          </a:bodyPr>
          <a:lstStyle/>
          <a:p>
            <a:r>
              <a:rPr kumimoji="1" lang="ja-JP" altLang="en-US" sz="2400" dirty="0">
                <a:latin typeface="HG創英角ｺﾞｼｯｸUB" panose="020B0909000000000000" pitchFamily="49" charset="-128"/>
                <a:ea typeface="HG創英角ｺﾞｼｯｸUB" panose="020B0909000000000000" pitchFamily="49" charset="-128"/>
              </a:rPr>
              <a:t>環境にも、オサイフにも</a:t>
            </a:r>
            <a:endParaRPr kumimoji="1" lang="en-US" altLang="ja-JP" sz="2400" dirty="0">
              <a:latin typeface="HG創英角ｺﾞｼｯｸUB" panose="020B0909000000000000" pitchFamily="49" charset="-128"/>
              <a:ea typeface="HG創英角ｺﾞｼｯｸUB" panose="020B0909000000000000" pitchFamily="49" charset="-128"/>
            </a:endParaRPr>
          </a:p>
        </p:txBody>
      </p:sp>
      <p:sp>
        <p:nvSpPr>
          <p:cNvPr id="54" name="星: 5 pt 53">
            <a:extLst>
              <a:ext uri="{FF2B5EF4-FFF2-40B4-BE49-F238E27FC236}">
                <a16:creationId xmlns:a16="http://schemas.microsoft.com/office/drawing/2014/main" id="{40252017-2DF2-43B0-B777-6832A69C6C59}"/>
              </a:ext>
            </a:extLst>
          </p:cNvPr>
          <p:cNvSpPr/>
          <p:nvPr/>
        </p:nvSpPr>
        <p:spPr>
          <a:xfrm>
            <a:off x="1080627" y="1497306"/>
            <a:ext cx="244631" cy="287274"/>
          </a:xfrm>
          <a:prstGeom prst="star5">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6" name="星: 5 pt 55">
            <a:extLst>
              <a:ext uri="{FF2B5EF4-FFF2-40B4-BE49-F238E27FC236}">
                <a16:creationId xmlns:a16="http://schemas.microsoft.com/office/drawing/2014/main" id="{C6FBBD50-BCB0-476D-BA6E-DAE2039166C4}"/>
              </a:ext>
            </a:extLst>
          </p:cNvPr>
          <p:cNvSpPr/>
          <p:nvPr/>
        </p:nvSpPr>
        <p:spPr>
          <a:xfrm rot="1924104">
            <a:off x="438207" y="44399"/>
            <a:ext cx="462013" cy="443835"/>
          </a:xfrm>
          <a:prstGeom prst="star5">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8" name="星: 5 pt 57">
            <a:extLst>
              <a:ext uri="{FF2B5EF4-FFF2-40B4-BE49-F238E27FC236}">
                <a16:creationId xmlns:a16="http://schemas.microsoft.com/office/drawing/2014/main" id="{833DBD11-7339-4EC8-9F8B-4045F0D73F85}"/>
              </a:ext>
            </a:extLst>
          </p:cNvPr>
          <p:cNvSpPr/>
          <p:nvPr/>
        </p:nvSpPr>
        <p:spPr>
          <a:xfrm rot="19741096">
            <a:off x="5693080" y="1496146"/>
            <a:ext cx="244631" cy="287274"/>
          </a:xfrm>
          <a:prstGeom prst="star5">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9" name="星: 5 pt 58">
            <a:extLst>
              <a:ext uri="{FF2B5EF4-FFF2-40B4-BE49-F238E27FC236}">
                <a16:creationId xmlns:a16="http://schemas.microsoft.com/office/drawing/2014/main" id="{14A3D2AD-0851-4F5C-A720-5833EA957125}"/>
              </a:ext>
            </a:extLst>
          </p:cNvPr>
          <p:cNvSpPr/>
          <p:nvPr/>
        </p:nvSpPr>
        <p:spPr>
          <a:xfrm rot="1875842">
            <a:off x="4030598" y="3145392"/>
            <a:ext cx="327143" cy="241020"/>
          </a:xfrm>
          <a:prstGeom prst="star5">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9" name="正方形/長方形 38">
            <a:extLst>
              <a:ext uri="{FF2B5EF4-FFF2-40B4-BE49-F238E27FC236}">
                <a16:creationId xmlns:a16="http://schemas.microsoft.com/office/drawing/2014/main" id="{DAFF2273-8089-4073-A3FD-804A7F9C18A0}"/>
              </a:ext>
            </a:extLst>
          </p:cNvPr>
          <p:cNvSpPr/>
          <p:nvPr/>
        </p:nvSpPr>
        <p:spPr>
          <a:xfrm>
            <a:off x="1729002" y="1979793"/>
            <a:ext cx="2093306" cy="221864"/>
          </a:xfrm>
          <a:prstGeom prst="rect">
            <a:avLst/>
          </a:prstGeom>
          <a:solidFill>
            <a:schemeClr val="accent1">
              <a:lumMod val="60000"/>
              <a:lumOff val="40000"/>
              <a:alpha val="50196"/>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0" name="正方形/長方形 39">
            <a:extLst>
              <a:ext uri="{FF2B5EF4-FFF2-40B4-BE49-F238E27FC236}">
                <a16:creationId xmlns:a16="http://schemas.microsoft.com/office/drawing/2014/main" id="{D30A31BD-291B-46D3-86B1-22529B424EDF}"/>
              </a:ext>
            </a:extLst>
          </p:cNvPr>
          <p:cNvSpPr/>
          <p:nvPr/>
        </p:nvSpPr>
        <p:spPr>
          <a:xfrm>
            <a:off x="1709316" y="2619430"/>
            <a:ext cx="2843580" cy="229322"/>
          </a:xfrm>
          <a:prstGeom prst="rect">
            <a:avLst/>
          </a:prstGeom>
          <a:solidFill>
            <a:schemeClr val="accent4">
              <a:lumMod val="60000"/>
              <a:lumOff val="40000"/>
              <a:alpha val="50196"/>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1" name="テキスト ボックス 40">
            <a:extLst>
              <a:ext uri="{FF2B5EF4-FFF2-40B4-BE49-F238E27FC236}">
                <a16:creationId xmlns:a16="http://schemas.microsoft.com/office/drawing/2014/main" id="{BBFAD1E7-0F28-401C-9D76-A1DDCB3054E1}"/>
              </a:ext>
            </a:extLst>
          </p:cNvPr>
          <p:cNvSpPr txBox="1"/>
          <p:nvPr/>
        </p:nvSpPr>
        <p:spPr>
          <a:xfrm>
            <a:off x="1606104" y="1695086"/>
            <a:ext cx="2339102" cy="461665"/>
          </a:xfrm>
          <a:prstGeom prst="rect">
            <a:avLst/>
          </a:prstGeom>
          <a:noFill/>
        </p:spPr>
        <p:txBody>
          <a:bodyPr wrap="none" rtlCol="0">
            <a:spAutoFit/>
          </a:bodyPr>
          <a:lstStyle/>
          <a:p>
            <a:r>
              <a:rPr kumimoji="1" lang="ja-JP" altLang="en-US" sz="2400" dirty="0">
                <a:latin typeface="HG創英角ｺﾞｼｯｸUB" panose="020B0909000000000000" pitchFamily="49" charset="-128"/>
                <a:ea typeface="HG創英角ｺﾞｼｯｸUB" panose="020B0909000000000000" pitchFamily="49" charset="-128"/>
              </a:rPr>
              <a:t>やさしい生活を</a:t>
            </a:r>
            <a:endParaRPr kumimoji="1" lang="en-US" altLang="ja-JP" sz="2400" dirty="0">
              <a:latin typeface="HG創英角ｺﾞｼｯｸUB" panose="020B0909000000000000" pitchFamily="49" charset="-128"/>
              <a:ea typeface="HG創英角ｺﾞｼｯｸUB" panose="020B0909000000000000" pitchFamily="49" charset="-128"/>
            </a:endParaRPr>
          </a:p>
        </p:txBody>
      </p:sp>
      <p:sp>
        <p:nvSpPr>
          <p:cNvPr id="43" name="星: 5 pt 42">
            <a:extLst>
              <a:ext uri="{FF2B5EF4-FFF2-40B4-BE49-F238E27FC236}">
                <a16:creationId xmlns:a16="http://schemas.microsoft.com/office/drawing/2014/main" id="{4EE20688-185A-48BB-BFC3-743FFC088055}"/>
              </a:ext>
            </a:extLst>
          </p:cNvPr>
          <p:cNvSpPr/>
          <p:nvPr/>
        </p:nvSpPr>
        <p:spPr>
          <a:xfrm rot="1924104">
            <a:off x="4137274" y="1863482"/>
            <a:ext cx="462013" cy="443835"/>
          </a:xfrm>
          <a:prstGeom prst="star5">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1" name="テキスト ボックス 60">
            <a:extLst>
              <a:ext uri="{FF2B5EF4-FFF2-40B4-BE49-F238E27FC236}">
                <a16:creationId xmlns:a16="http://schemas.microsoft.com/office/drawing/2014/main" id="{5C7052F7-D796-47E1-B804-95D12E781912}"/>
              </a:ext>
            </a:extLst>
          </p:cNvPr>
          <p:cNvSpPr txBox="1"/>
          <p:nvPr/>
        </p:nvSpPr>
        <p:spPr>
          <a:xfrm>
            <a:off x="1623508" y="2272902"/>
            <a:ext cx="2954655" cy="461665"/>
          </a:xfrm>
          <a:prstGeom prst="rect">
            <a:avLst/>
          </a:prstGeom>
          <a:noFill/>
        </p:spPr>
        <p:txBody>
          <a:bodyPr wrap="none" rtlCol="0">
            <a:spAutoFit/>
          </a:bodyPr>
          <a:lstStyle/>
          <a:p>
            <a:r>
              <a:rPr kumimoji="1" lang="ja-JP" altLang="en-US" sz="2400" dirty="0">
                <a:latin typeface="HG創英角ｺﾞｼｯｸUB" panose="020B0909000000000000" pitchFamily="49" charset="-128"/>
                <a:ea typeface="HG創英角ｺﾞｼｯｸUB" panose="020B0909000000000000" pitchFamily="49" charset="-128"/>
              </a:rPr>
              <a:t>はじめてみませんか</a:t>
            </a:r>
          </a:p>
        </p:txBody>
      </p:sp>
      <p:sp>
        <p:nvSpPr>
          <p:cNvPr id="3" name="テキスト ボックス 2">
            <a:extLst>
              <a:ext uri="{FF2B5EF4-FFF2-40B4-BE49-F238E27FC236}">
                <a16:creationId xmlns:a16="http://schemas.microsoft.com/office/drawing/2014/main" id="{2C45454E-FF10-48A7-87F5-E26B3BA5783A}"/>
              </a:ext>
            </a:extLst>
          </p:cNvPr>
          <p:cNvSpPr txBox="1"/>
          <p:nvPr/>
        </p:nvSpPr>
        <p:spPr>
          <a:xfrm>
            <a:off x="2878175" y="138039"/>
            <a:ext cx="1281120" cy="369332"/>
          </a:xfrm>
          <a:prstGeom prst="rect">
            <a:avLst/>
          </a:prstGeom>
          <a:noFill/>
        </p:spPr>
        <p:txBody>
          <a:bodyPr wrap="none" rtlCol="0">
            <a:spAutoFit/>
          </a:bodyPr>
          <a:lstStyle/>
          <a:p>
            <a:r>
              <a:rPr kumimoji="1" lang="ja-JP" altLang="en-US">
                <a:solidFill>
                  <a:srgbClr val="002060"/>
                </a:solidFill>
                <a:latin typeface="HGP創英角ｺﾞｼｯｸUB" panose="020B0900000000000000" pitchFamily="50" charset="-128"/>
                <a:ea typeface="HGP創英角ｺﾞｼｯｸUB" panose="020B0900000000000000" pitchFamily="50" charset="-128"/>
              </a:rPr>
              <a:t>令和</a:t>
            </a:r>
            <a:r>
              <a:rPr kumimoji="1" lang="ja-JP" altLang="en-US" dirty="0">
                <a:solidFill>
                  <a:srgbClr val="002060"/>
                </a:solidFill>
                <a:latin typeface="HGP創英角ｺﾞｼｯｸUB" panose="020B0900000000000000" pitchFamily="50" charset="-128"/>
                <a:ea typeface="HGP創英角ｺﾞｼｯｸUB" panose="020B0900000000000000" pitchFamily="50" charset="-128"/>
              </a:rPr>
              <a:t>８</a:t>
            </a:r>
            <a:r>
              <a:rPr kumimoji="1" lang="ja-JP" altLang="en-US">
                <a:solidFill>
                  <a:srgbClr val="002060"/>
                </a:solidFill>
                <a:latin typeface="HGP創英角ｺﾞｼｯｸUB" panose="020B0900000000000000" pitchFamily="50" charset="-128"/>
                <a:ea typeface="HGP創英角ｺﾞｼｯｸUB" panose="020B0900000000000000" pitchFamily="50" charset="-128"/>
              </a:rPr>
              <a:t>年度</a:t>
            </a:r>
            <a:endParaRPr kumimoji="1" lang="ja-JP" altLang="en-US" dirty="0">
              <a:solidFill>
                <a:srgbClr val="002060"/>
              </a:solidFill>
              <a:latin typeface="HGP創英角ｺﾞｼｯｸUB" panose="020B0900000000000000" pitchFamily="50" charset="-128"/>
              <a:ea typeface="HGP創英角ｺﾞｼｯｸUB" panose="020B0900000000000000" pitchFamily="50" charset="-128"/>
            </a:endParaRPr>
          </a:p>
        </p:txBody>
      </p:sp>
      <p:sp>
        <p:nvSpPr>
          <p:cNvPr id="62" name="テキスト ボックス 61">
            <a:extLst>
              <a:ext uri="{FF2B5EF4-FFF2-40B4-BE49-F238E27FC236}">
                <a16:creationId xmlns:a16="http://schemas.microsoft.com/office/drawing/2014/main" id="{861D0241-87C9-4428-ACE5-95C82F8E16DD}"/>
              </a:ext>
            </a:extLst>
          </p:cNvPr>
          <p:cNvSpPr txBox="1"/>
          <p:nvPr/>
        </p:nvSpPr>
        <p:spPr>
          <a:xfrm>
            <a:off x="365412" y="3137364"/>
            <a:ext cx="2994142" cy="369332"/>
          </a:xfrm>
          <a:prstGeom prst="rect">
            <a:avLst/>
          </a:prstGeom>
          <a:noFill/>
        </p:spPr>
        <p:txBody>
          <a:bodyPr wrap="square" rtlCol="0">
            <a:spAutoFit/>
          </a:bodyPr>
          <a:lstStyle/>
          <a:p>
            <a:r>
              <a:rPr kumimoji="1" lang="ja-JP" altLang="en-US" dirty="0">
                <a:solidFill>
                  <a:srgbClr val="002060"/>
                </a:solidFill>
                <a:latin typeface="HGP創英角ｺﾞｼｯｸUB" panose="020B0900000000000000" pitchFamily="50" charset="-128"/>
                <a:ea typeface="HGP創英角ｺﾞｼｯｸUB" panose="020B0900000000000000" pitchFamily="50" charset="-128"/>
              </a:rPr>
              <a:t>★　補助対象設備・補助金額</a:t>
            </a:r>
          </a:p>
        </p:txBody>
      </p:sp>
      <p:sp>
        <p:nvSpPr>
          <p:cNvPr id="5" name="四角形: 角を丸くする 4">
            <a:extLst>
              <a:ext uri="{FF2B5EF4-FFF2-40B4-BE49-F238E27FC236}">
                <a16:creationId xmlns:a16="http://schemas.microsoft.com/office/drawing/2014/main" id="{06D8EE4B-2837-482A-ACE2-D6028B1987A1}"/>
              </a:ext>
            </a:extLst>
          </p:cNvPr>
          <p:cNvSpPr/>
          <p:nvPr/>
        </p:nvSpPr>
        <p:spPr>
          <a:xfrm>
            <a:off x="429244" y="3960511"/>
            <a:ext cx="2994142" cy="2081399"/>
          </a:xfrm>
          <a:prstGeom prst="round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 name="テキスト ボックス 6">
            <a:extLst>
              <a:ext uri="{FF2B5EF4-FFF2-40B4-BE49-F238E27FC236}">
                <a16:creationId xmlns:a16="http://schemas.microsoft.com/office/drawing/2014/main" id="{D2CB72FC-0E89-420C-A116-45F0F66B63A2}"/>
              </a:ext>
            </a:extLst>
          </p:cNvPr>
          <p:cNvSpPr txBox="1"/>
          <p:nvPr/>
        </p:nvSpPr>
        <p:spPr>
          <a:xfrm>
            <a:off x="1039858" y="4586446"/>
            <a:ext cx="2351926" cy="369332"/>
          </a:xfrm>
          <a:prstGeom prst="rect">
            <a:avLst/>
          </a:prstGeom>
          <a:noFill/>
        </p:spPr>
        <p:txBody>
          <a:bodyPr wrap="none" rtlCol="0">
            <a:spAutoFit/>
          </a:bodyPr>
          <a:lstStyle/>
          <a:p>
            <a:r>
              <a:rPr kumimoji="1" lang="ja-JP" altLang="en-US" dirty="0">
                <a:solidFill>
                  <a:srgbClr val="FF0000"/>
                </a:solidFill>
                <a:latin typeface="HGP創英角ｺﾞｼｯｸUB" panose="020B0900000000000000" pitchFamily="50" charset="-128"/>
                <a:ea typeface="HGP創英角ｺﾞｼｯｸUB" panose="020B0900000000000000" pitchFamily="50" charset="-128"/>
              </a:rPr>
              <a:t>４６０</a:t>
            </a:r>
            <a:r>
              <a:rPr kumimoji="1" lang="en-US" altLang="ja-JP" dirty="0">
                <a:solidFill>
                  <a:srgbClr val="FF0000"/>
                </a:solidFill>
                <a:latin typeface="HGP創英角ｺﾞｼｯｸUB" panose="020B0900000000000000" pitchFamily="50" charset="-128"/>
                <a:ea typeface="HGP創英角ｺﾞｼｯｸUB" panose="020B0900000000000000" pitchFamily="50" charset="-128"/>
              </a:rPr>
              <a:t>,</a:t>
            </a:r>
            <a:r>
              <a:rPr kumimoji="1" lang="ja-JP" altLang="en-US" dirty="0">
                <a:solidFill>
                  <a:srgbClr val="FF0000"/>
                </a:solidFill>
                <a:latin typeface="HGP創英角ｺﾞｼｯｸUB" panose="020B0900000000000000" pitchFamily="50" charset="-128"/>
                <a:ea typeface="HGP創英角ｺﾞｼｯｸUB" panose="020B0900000000000000" pitchFamily="50" charset="-128"/>
              </a:rPr>
              <a:t>０００円　</a:t>
            </a:r>
            <a:r>
              <a:rPr kumimoji="1" lang="ja-JP" altLang="en-US" dirty="0">
                <a:latin typeface="ＭＳ ゴシック" panose="020B0609070205080204" pitchFamily="49" charset="-128"/>
                <a:ea typeface="ＭＳ ゴシック" panose="020B0609070205080204" pitchFamily="49" charset="-128"/>
              </a:rPr>
              <a:t>蓄電池</a:t>
            </a:r>
          </a:p>
        </p:txBody>
      </p:sp>
      <p:sp>
        <p:nvSpPr>
          <p:cNvPr id="63" name="テキスト ボックス 62">
            <a:extLst>
              <a:ext uri="{FF2B5EF4-FFF2-40B4-BE49-F238E27FC236}">
                <a16:creationId xmlns:a16="http://schemas.microsoft.com/office/drawing/2014/main" id="{5AC68DE8-18BF-4714-B264-0AA3627A4F25}"/>
              </a:ext>
            </a:extLst>
          </p:cNvPr>
          <p:cNvSpPr txBox="1"/>
          <p:nvPr/>
        </p:nvSpPr>
        <p:spPr>
          <a:xfrm>
            <a:off x="1025220" y="4908110"/>
            <a:ext cx="2351926" cy="646331"/>
          </a:xfrm>
          <a:prstGeom prst="rect">
            <a:avLst/>
          </a:prstGeom>
          <a:noFill/>
        </p:spPr>
        <p:txBody>
          <a:bodyPr wrap="none" rtlCol="0">
            <a:spAutoFit/>
          </a:bodyPr>
          <a:lstStyle/>
          <a:p>
            <a:r>
              <a:rPr kumimoji="1" lang="ja-JP" altLang="en-US" dirty="0">
                <a:solidFill>
                  <a:srgbClr val="FF0000"/>
                </a:solidFill>
                <a:latin typeface="HGP創英角ｺﾞｼｯｸUB" panose="020B0900000000000000" pitchFamily="50" charset="-128"/>
                <a:ea typeface="HGP創英角ｺﾞｼｯｸUB" panose="020B0900000000000000" pitchFamily="50" charset="-128"/>
              </a:rPr>
              <a:t>１１０</a:t>
            </a:r>
            <a:r>
              <a:rPr kumimoji="1" lang="en-US" altLang="ja-JP" dirty="0">
                <a:solidFill>
                  <a:srgbClr val="FF0000"/>
                </a:solidFill>
                <a:latin typeface="HGP創英角ｺﾞｼｯｸUB" panose="020B0900000000000000" pitchFamily="50" charset="-128"/>
                <a:ea typeface="HGP創英角ｺﾞｼｯｸUB" panose="020B0900000000000000" pitchFamily="50" charset="-128"/>
              </a:rPr>
              <a:t>,</a:t>
            </a:r>
            <a:r>
              <a:rPr kumimoji="1" lang="ja-JP" altLang="en-US" dirty="0">
                <a:solidFill>
                  <a:srgbClr val="FF0000"/>
                </a:solidFill>
                <a:latin typeface="HGP創英角ｺﾞｼｯｸUB" panose="020B0900000000000000" pitchFamily="50" charset="-128"/>
                <a:ea typeface="HGP創英角ｺﾞｼｯｸUB" panose="020B0900000000000000" pitchFamily="50" charset="-128"/>
              </a:rPr>
              <a:t>０００円　</a:t>
            </a:r>
            <a:r>
              <a:rPr kumimoji="1" lang="ja-JP" altLang="en-US" dirty="0">
                <a:latin typeface="ＭＳ ゴシック" panose="020B0609070205080204" pitchFamily="49" charset="-128"/>
                <a:ea typeface="ＭＳ ゴシック" panose="020B0609070205080204" pitchFamily="49" charset="-128"/>
              </a:rPr>
              <a:t>Ｖ２Ｈ</a:t>
            </a:r>
          </a:p>
          <a:p>
            <a:endParaRPr kumimoji="1" lang="ja-JP" altLang="en-US" dirty="0">
              <a:solidFill>
                <a:srgbClr val="FF0000"/>
              </a:solidFill>
              <a:latin typeface="HGP創英角ｺﾞｼｯｸUB" panose="020B0900000000000000" pitchFamily="50" charset="-128"/>
              <a:ea typeface="HGP創英角ｺﾞｼｯｸUB" panose="020B0900000000000000" pitchFamily="50" charset="-128"/>
            </a:endParaRPr>
          </a:p>
        </p:txBody>
      </p:sp>
      <p:sp>
        <p:nvSpPr>
          <p:cNvPr id="65" name="テキスト ボックス 64">
            <a:extLst>
              <a:ext uri="{FF2B5EF4-FFF2-40B4-BE49-F238E27FC236}">
                <a16:creationId xmlns:a16="http://schemas.microsoft.com/office/drawing/2014/main" id="{D569452F-F6E3-4A5F-B474-AFA90401F4E0}"/>
              </a:ext>
            </a:extLst>
          </p:cNvPr>
          <p:cNvSpPr txBox="1"/>
          <p:nvPr/>
        </p:nvSpPr>
        <p:spPr>
          <a:xfrm>
            <a:off x="1024496" y="5230285"/>
            <a:ext cx="2505814" cy="646331"/>
          </a:xfrm>
          <a:prstGeom prst="rect">
            <a:avLst/>
          </a:prstGeom>
          <a:noFill/>
        </p:spPr>
        <p:txBody>
          <a:bodyPr wrap="none" rtlCol="0">
            <a:spAutoFit/>
          </a:bodyPr>
          <a:lstStyle/>
          <a:p>
            <a:r>
              <a:rPr kumimoji="1" lang="ja-JP" altLang="en-US" dirty="0">
                <a:solidFill>
                  <a:srgbClr val="FF0000"/>
                </a:solidFill>
                <a:latin typeface="HGP創英角ｺﾞｼｯｸUB" panose="020B0900000000000000" pitchFamily="50" charset="-128"/>
                <a:ea typeface="HGP創英角ｺﾞｼｯｸUB" panose="020B0900000000000000" pitchFamily="50" charset="-128"/>
              </a:rPr>
              <a:t>１６０</a:t>
            </a:r>
            <a:r>
              <a:rPr kumimoji="1" lang="en-US" altLang="ja-JP" dirty="0">
                <a:solidFill>
                  <a:srgbClr val="FF0000"/>
                </a:solidFill>
                <a:latin typeface="HGP創英角ｺﾞｼｯｸUB" panose="020B0900000000000000" pitchFamily="50" charset="-128"/>
                <a:ea typeface="HGP創英角ｺﾞｼｯｸUB" panose="020B0900000000000000" pitchFamily="50" charset="-128"/>
              </a:rPr>
              <a:t>,</a:t>
            </a:r>
            <a:r>
              <a:rPr kumimoji="1" lang="ja-JP" altLang="en-US" dirty="0">
                <a:solidFill>
                  <a:srgbClr val="FF0000"/>
                </a:solidFill>
                <a:latin typeface="HGP創英角ｺﾞｼｯｸUB" panose="020B0900000000000000" pitchFamily="50" charset="-128"/>
                <a:ea typeface="HGP創英角ｺﾞｼｯｸUB" panose="020B0900000000000000" pitchFamily="50" charset="-128"/>
              </a:rPr>
              <a:t>０００円　</a:t>
            </a:r>
            <a:r>
              <a:rPr kumimoji="1" lang="ja-JP" altLang="en-US" dirty="0">
                <a:latin typeface="ＭＳ ゴシック" panose="020B0609070205080204" pitchFamily="49" charset="-128"/>
                <a:ea typeface="ＭＳ ゴシック" panose="020B0609070205080204" pitchFamily="49" charset="-128"/>
              </a:rPr>
              <a:t>ＺＥＨ</a:t>
            </a:r>
            <a:r>
              <a:rPr kumimoji="1" lang="en-US" altLang="ja-JP" baseline="30000" dirty="0">
                <a:latin typeface="ＭＳ ゴシック" panose="020B0609070205080204" pitchFamily="49" charset="-128"/>
                <a:ea typeface="ＭＳ ゴシック" panose="020B0609070205080204" pitchFamily="49" charset="-128"/>
              </a:rPr>
              <a:t>※</a:t>
            </a:r>
            <a:endParaRPr kumimoji="1" lang="ja-JP" altLang="en-US" baseline="30000" dirty="0">
              <a:latin typeface="ＭＳ ゴシック" panose="020B0609070205080204" pitchFamily="49" charset="-128"/>
              <a:ea typeface="ＭＳ ゴシック" panose="020B0609070205080204" pitchFamily="49" charset="-128"/>
            </a:endParaRPr>
          </a:p>
          <a:p>
            <a:endParaRPr kumimoji="1" lang="ja-JP" altLang="en-US" dirty="0">
              <a:solidFill>
                <a:srgbClr val="FF0000"/>
              </a:solidFill>
              <a:latin typeface="HGP創英角ｺﾞｼｯｸUB" panose="020B0900000000000000" pitchFamily="50" charset="-128"/>
              <a:ea typeface="HGP創英角ｺﾞｼｯｸUB" panose="020B0900000000000000" pitchFamily="50" charset="-128"/>
            </a:endParaRPr>
          </a:p>
        </p:txBody>
      </p:sp>
      <p:sp>
        <p:nvSpPr>
          <p:cNvPr id="9" name="テキスト ボックス 8">
            <a:extLst>
              <a:ext uri="{FF2B5EF4-FFF2-40B4-BE49-F238E27FC236}">
                <a16:creationId xmlns:a16="http://schemas.microsoft.com/office/drawing/2014/main" id="{565C3FEF-3903-414A-B44A-F51F6B4B3222}"/>
              </a:ext>
            </a:extLst>
          </p:cNvPr>
          <p:cNvSpPr txBox="1"/>
          <p:nvPr/>
        </p:nvSpPr>
        <p:spPr>
          <a:xfrm>
            <a:off x="551308" y="4256760"/>
            <a:ext cx="2953807" cy="430887"/>
          </a:xfrm>
          <a:prstGeom prst="rect">
            <a:avLst/>
          </a:prstGeom>
          <a:noFill/>
        </p:spPr>
        <p:txBody>
          <a:bodyPr wrap="square" rtlCol="0">
            <a:spAutoFit/>
          </a:bodyPr>
          <a:lstStyle/>
          <a:p>
            <a:r>
              <a:rPr kumimoji="1" lang="ja-JP" altLang="en-US" sz="1050" dirty="0">
                <a:latin typeface="HG丸ｺﾞｼｯｸM-PRO" panose="020F0600000000000000" pitchFamily="50" charset="-128"/>
                <a:ea typeface="HG丸ｺﾞｼｯｸM-PRO" panose="020F0600000000000000" pitchFamily="50" charset="-128"/>
              </a:rPr>
              <a:t>太陽光発電設備、ＨＥＭＳに加えて、以下の設備を同時設置した場合に適用可能。</a:t>
            </a:r>
          </a:p>
        </p:txBody>
      </p:sp>
      <p:sp>
        <p:nvSpPr>
          <p:cNvPr id="10" name="四角形: 上の 2 つの角を丸める 9">
            <a:extLst>
              <a:ext uri="{FF2B5EF4-FFF2-40B4-BE49-F238E27FC236}">
                <a16:creationId xmlns:a16="http://schemas.microsoft.com/office/drawing/2014/main" id="{74C5A710-AD9C-45B0-B016-AB2AF53A34AE}"/>
              </a:ext>
            </a:extLst>
          </p:cNvPr>
          <p:cNvSpPr/>
          <p:nvPr/>
        </p:nvSpPr>
        <p:spPr>
          <a:xfrm>
            <a:off x="441524" y="3593296"/>
            <a:ext cx="2974842" cy="618412"/>
          </a:xfrm>
          <a:prstGeom prst="round2Same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50" name="テキスト ボックス 49">
            <a:extLst>
              <a:ext uri="{FF2B5EF4-FFF2-40B4-BE49-F238E27FC236}">
                <a16:creationId xmlns:a16="http://schemas.microsoft.com/office/drawing/2014/main" id="{FA7BAE60-E4CA-4ABE-96D8-9495ED4B3AFD}"/>
              </a:ext>
            </a:extLst>
          </p:cNvPr>
          <p:cNvSpPr txBox="1"/>
          <p:nvPr/>
        </p:nvSpPr>
        <p:spPr>
          <a:xfrm>
            <a:off x="497506" y="3594814"/>
            <a:ext cx="3074526" cy="584775"/>
          </a:xfrm>
          <a:prstGeom prst="rect">
            <a:avLst/>
          </a:prstGeom>
          <a:noFill/>
        </p:spPr>
        <p:txBody>
          <a:bodyPr wrap="square" rtlCol="0">
            <a:spAutoFit/>
          </a:bodyPr>
          <a:lstStyle/>
          <a:p>
            <a:r>
              <a:rPr kumimoji="1" lang="ja-JP" altLang="en-US" dirty="0">
                <a:solidFill>
                  <a:schemeClr val="bg1"/>
                </a:solidFill>
                <a:latin typeface="HG丸ｺﾞｼｯｸM-PRO" panose="020F0600000000000000" pitchFamily="50" charset="-128"/>
                <a:ea typeface="HG丸ｺﾞｼｯｸM-PRO" panose="020F0600000000000000" pitchFamily="50" charset="-128"/>
              </a:rPr>
              <a:t>一体的導入</a:t>
            </a:r>
            <a:r>
              <a:rPr kumimoji="1" lang="ja-JP" altLang="en-US" sz="1200" dirty="0">
                <a:solidFill>
                  <a:schemeClr val="bg1"/>
                </a:solidFill>
                <a:latin typeface="HG丸ｺﾞｼｯｸM-PRO" panose="020F0600000000000000" pitchFamily="50" charset="-128"/>
                <a:ea typeface="HG丸ｺﾞｼｯｸM-PRO" panose="020F0600000000000000" pitchFamily="50" charset="-128"/>
              </a:rPr>
              <a:t>　</a:t>
            </a:r>
            <a:r>
              <a:rPr kumimoji="1" lang="ja-JP" altLang="en-US" sz="1400" dirty="0">
                <a:solidFill>
                  <a:schemeClr val="bg1"/>
                </a:solidFill>
                <a:latin typeface="HG丸ｺﾞｼｯｸM-PRO" panose="020F0600000000000000" pitchFamily="50" charset="-128"/>
                <a:ea typeface="HG丸ｺﾞｼｯｸM-PRO" panose="020F0600000000000000" pitchFamily="50" charset="-128"/>
              </a:rPr>
              <a:t>太陽光＋</a:t>
            </a:r>
            <a:r>
              <a:rPr kumimoji="1" lang="en-US" altLang="ja-JP" sz="1400" dirty="0">
                <a:solidFill>
                  <a:schemeClr val="bg1"/>
                </a:solidFill>
                <a:latin typeface="HG丸ｺﾞｼｯｸM-PRO" panose="020F0600000000000000" pitchFamily="50" charset="-128"/>
                <a:ea typeface="HG丸ｺﾞｼｯｸM-PRO" panose="020F0600000000000000" pitchFamily="50" charset="-128"/>
              </a:rPr>
              <a:t>HEMS</a:t>
            </a:r>
            <a:r>
              <a:rPr kumimoji="1" lang="ja-JP" altLang="en-US" sz="1400" dirty="0">
                <a:solidFill>
                  <a:schemeClr val="bg1"/>
                </a:solidFill>
                <a:latin typeface="HG丸ｺﾞｼｯｸM-PRO" panose="020F0600000000000000" pitchFamily="50" charset="-128"/>
                <a:ea typeface="HG丸ｺﾞｼｯｸM-PRO" panose="020F0600000000000000" pitchFamily="50" charset="-128"/>
              </a:rPr>
              <a:t>＋</a:t>
            </a:r>
            <a:r>
              <a:rPr kumimoji="1" lang="ja-JP" altLang="en-US" sz="1200" dirty="0">
                <a:solidFill>
                  <a:schemeClr val="bg1"/>
                </a:solidFill>
                <a:latin typeface="HG丸ｺﾞｼｯｸM-PRO" panose="020F0600000000000000" pitchFamily="50" charset="-128"/>
                <a:ea typeface="HG丸ｺﾞｼｯｸM-PRO" panose="020F0600000000000000" pitchFamily="50" charset="-128"/>
              </a:rPr>
              <a:t>　　</a:t>
            </a:r>
            <a:endParaRPr kumimoji="1" lang="en-US" altLang="ja-JP" sz="1200" dirty="0">
              <a:solidFill>
                <a:schemeClr val="bg1"/>
              </a:solidFill>
              <a:latin typeface="HG丸ｺﾞｼｯｸM-PRO" panose="020F0600000000000000" pitchFamily="50" charset="-128"/>
              <a:ea typeface="HG丸ｺﾞｼｯｸM-PRO" panose="020F0600000000000000" pitchFamily="50" charset="-128"/>
            </a:endParaRPr>
          </a:p>
          <a:p>
            <a:r>
              <a:rPr kumimoji="1" lang="ja-JP" altLang="en-US" sz="1400" dirty="0">
                <a:solidFill>
                  <a:schemeClr val="bg1"/>
                </a:solidFill>
                <a:latin typeface="HG丸ｺﾞｼｯｸM-PRO" panose="020F0600000000000000" pitchFamily="50" charset="-128"/>
                <a:ea typeface="HG丸ｺﾞｼｯｸM-PRO" panose="020F0600000000000000" pitchFamily="50" charset="-128"/>
              </a:rPr>
              <a:t>　　　　蓄電池 </a:t>
            </a:r>
            <a:r>
              <a:rPr kumimoji="1" lang="en-US" altLang="ja-JP" sz="1400" dirty="0">
                <a:solidFill>
                  <a:schemeClr val="bg1"/>
                </a:solidFill>
                <a:latin typeface="HG丸ｺﾞｼｯｸM-PRO" panose="020F0600000000000000" pitchFamily="50" charset="-128"/>
                <a:ea typeface="HG丸ｺﾞｼｯｸM-PRO" panose="020F0600000000000000" pitchFamily="50" charset="-128"/>
              </a:rPr>
              <a:t>or V2H or ZEH</a:t>
            </a:r>
            <a:endParaRPr kumimoji="1" lang="ja-JP" altLang="en-US" sz="1400" dirty="0">
              <a:solidFill>
                <a:schemeClr val="bg1"/>
              </a:solidFill>
              <a:latin typeface="HG丸ｺﾞｼｯｸM-PRO" panose="020F0600000000000000" pitchFamily="50" charset="-128"/>
              <a:ea typeface="HG丸ｺﾞｼｯｸM-PRO" panose="020F0600000000000000" pitchFamily="50" charset="-128"/>
            </a:endParaRPr>
          </a:p>
        </p:txBody>
      </p:sp>
      <p:sp>
        <p:nvSpPr>
          <p:cNvPr id="67" name="四角形: 角を丸くする 66">
            <a:extLst>
              <a:ext uri="{FF2B5EF4-FFF2-40B4-BE49-F238E27FC236}">
                <a16:creationId xmlns:a16="http://schemas.microsoft.com/office/drawing/2014/main" id="{E3D3A600-B539-4120-9341-B2106079AAAB}"/>
              </a:ext>
            </a:extLst>
          </p:cNvPr>
          <p:cNvSpPr/>
          <p:nvPr/>
        </p:nvSpPr>
        <p:spPr>
          <a:xfrm>
            <a:off x="3540158" y="3996623"/>
            <a:ext cx="2994142" cy="1274988"/>
          </a:xfrm>
          <a:prstGeom prst="round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8" name="テキスト ボックス 67">
            <a:extLst>
              <a:ext uri="{FF2B5EF4-FFF2-40B4-BE49-F238E27FC236}">
                <a16:creationId xmlns:a16="http://schemas.microsoft.com/office/drawing/2014/main" id="{986FEF3F-BD84-453D-B5AD-10056C9E5DAD}"/>
              </a:ext>
            </a:extLst>
          </p:cNvPr>
          <p:cNvSpPr txBox="1"/>
          <p:nvPr/>
        </p:nvSpPr>
        <p:spPr>
          <a:xfrm>
            <a:off x="3606197" y="4253819"/>
            <a:ext cx="1866858" cy="369332"/>
          </a:xfrm>
          <a:prstGeom prst="rect">
            <a:avLst/>
          </a:prstGeom>
          <a:noFill/>
        </p:spPr>
        <p:txBody>
          <a:bodyPr wrap="square" rtlCol="0">
            <a:spAutoFit/>
          </a:bodyPr>
          <a:lstStyle/>
          <a:p>
            <a:r>
              <a:rPr kumimoji="1" lang="ja-JP" altLang="en-US" dirty="0">
                <a:solidFill>
                  <a:srgbClr val="FF0000"/>
                </a:solidFill>
                <a:latin typeface="HGP創英角ｺﾞｼｯｸUB" panose="020B0900000000000000" pitchFamily="50" charset="-128"/>
                <a:ea typeface="HGP創英角ｺﾞｼｯｸUB" panose="020B0900000000000000" pitchFamily="50" charset="-128"/>
              </a:rPr>
              <a:t>５０</a:t>
            </a:r>
            <a:r>
              <a:rPr kumimoji="1" lang="en-US" altLang="ja-JP" dirty="0">
                <a:solidFill>
                  <a:srgbClr val="FF0000"/>
                </a:solidFill>
                <a:latin typeface="HGP創英角ｺﾞｼｯｸUB" panose="020B0900000000000000" pitchFamily="50" charset="-128"/>
                <a:ea typeface="HGP創英角ｺﾞｼｯｸUB" panose="020B0900000000000000" pitchFamily="50" charset="-128"/>
              </a:rPr>
              <a:t>,</a:t>
            </a:r>
            <a:r>
              <a:rPr kumimoji="1" lang="ja-JP" altLang="en-US" dirty="0">
                <a:solidFill>
                  <a:srgbClr val="FF0000"/>
                </a:solidFill>
                <a:latin typeface="HGP創英角ｺﾞｼｯｸUB" panose="020B0900000000000000" pitchFamily="50" charset="-128"/>
                <a:ea typeface="HGP創英角ｺﾞｼｯｸUB" panose="020B0900000000000000" pitchFamily="50" charset="-128"/>
              </a:rPr>
              <a:t>０００円</a:t>
            </a:r>
          </a:p>
        </p:txBody>
      </p:sp>
      <p:sp>
        <p:nvSpPr>
          <p:cNvPr id="75" name="四角形: 上の 2 つの角を丸める 74">
            <a:extLst>
              <a:ext uri="{FF2B5EF4-FFF2-40B4-BE49-F238E27FC236}">
                <a16:creationId xmlns:a16="http://schemas.microsoft.com/office/drawing/2014/main" id="{BE2AE5EE-4008-428D-9E65-2E2CBA0E9FB8}"/>
              </a:ext>
            </a:extLst>
          </p:cNvPr>
          <p:cNvSpPr/>
          <p:nvPr/>
        </p:nvSpPr>
        <p:spPr>
          <a:xfrm>
            <a:off x="3552438" y="3592829"/>
            <a:ext cx="2974842" cy="618412"/>
          </a:xfrm>
          <a:prstGeom prst="round2Same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35" name="テキスト ボックス 34">
            <a:extLst>
              <a:ext uri="{FF2B5EF4-FFF2-40B4-BE49-F238E27FC236}">
                <a16:creationId xmlns:a16="http://schemas.microsoft.com/office/drawing/2014/main" id="{2CB46707-BB39-4FDD-A465-53C7A0DE560F}"/>
              </a:ext>
            </a:extLst>
          </p:cNvPr>
          <p:cNvSpPr txBox="1"/>
          <p:nvPr/>
        </p:nvSpPr>
        <p:spPr>
          <a:xfrm>
            <a:off x="3709807" y="3602063"/>
            <a:ext cx="2723823" cy="584775"/>
          </a:xfrm>
          <a:prstGeom prst="rect">
            <a:avLst/>
          </a:prstGeom>
          <a:noFill/>
        </p:spPr>
        <p:txBody>
          <a:bodyPr wrap="none" rtlCol="0">
            <a:spAutoFit/>
          </a:bodyPr>
          <a:lstStyle/>
          <a:p>
            <a:r>
              <a:rPr kumimoji="1" lang="ja-JP" altLang="en-US" dirty="0">
                <a:solidFill>
                  <a:schemeClr val="bg1"/>
                </a:solidFill>
                <a:latin typeface="HG丸ｺﾞｼｯｸM-PRO" panose="020F0600000000000000" pitchFamily="50" charset="-128"/>
                <a:ea typeface="HG丸ｺﾞｼｯｸM-PRO" panose="020F0600000000000000" pitchFamily="50" charset="-128"/>
              </a:rPr>
              <a:t>家庭用燃料電池システム</a:t>
            </a:r>
            <a:endParaRPr kumimoji="1" lang="en-US" altLang="ja-JP" dirty="0">
              <a:solidFill>
                <a:schemeClr val="bg1"/>
              </a:solidFill>
              <a:latin typeface="HG丸ｺﾞｼｯｸM-PRO" panose="020F0600000000000000" pitchFamily="50" charset="-128"/>
              <a:ea typeface="HG丸ｺﾞｼｯｸM-PRO" panose="020F0600000000000000" pitchFamily="50" charset="-128"/>
            </a:endParaRPr>
          </a:p>
          <a:p>
            <a:r>
              <a:rPr kumimoji="1" lang="ja-JP" altLang="en-US" sz="1400" dirty="0">
                <a:solidFill>
                  <a:schemeClr val="bg1"/>
                </a:solidFill>
                <a:latin typeface="HG丸ｺﾞｼｯｸM-PRO" panose="020F0600000000000000" pitchFamily="50" charset="-128"/>
                <a:ea typeface="HG丸ｺﾞｼｯｸM-PRO" panose="020F0600000000000000" pitchFamily="50" charset="-128"/>
              </a:rPr>
              <a:t>（エネファーム）</a:t>
            </a:r>
          </a:p>
        </p:txBody>
      </p:sp>
      <p:sp>
        <p:nvSpPr>
          <p:cNvPr id="76" name="四角形: 角を丸くする 75">
            <a:extLst>
              <a:ext uri="{FF2B5EF4-FFF2-40B4-BE49-F238E27FC236}">
                <a16:creationId xmlns:a16="http://schemas.microsoft.com/office/drawing/2014/main" id="{348339E5-FB5E-4D4C-A78B-3258C6F319B9}"/>
              </a:ext>
            </a:extLst>
          </p:cNvPr>
          <p:cNvSpPr/>
          <p:nvPr/>
        </p:nvSpPr>
        <p:spPr>
          <a:xfrm>
            <a:off x="3540158" y="5770471"/>
            <a:ext cx="2994142" cy="1225738"/>
          </a:xfrm>
          <a:prstGeom prst="round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8" name="四角形: 上の 2 つの角を丸める 77">
            <a:extLst>
              <a:ext uri="{FF2B5EF4-FFF2-40B4-BE49-F238E27FC236}">
                <a16:creationId xmlns:a16="http://schemas.microsoft.com/office/drawing/2014/main" id="{8B2A9ADF-2B93-4054-8119-7A2AD8BF727D}"/>
              </a:ext>
            </a:extLst>
          </p:cNvPr>
          <p:cNvSpPr/>
          <p:nvPr/>
        </p:nvSpPr>
        <p:spPr>
          <a:xfrm>
            <a:off x="3552438" y="5366678"/>
            <a:ext cx="2974842" cy="618412"/>
          </a:xfrm>
          <a:prstGeom prst="round2Same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45" name="テキスト ボックス 44">
            <a:extLst>
              <a:ext uri="{FF2B5EF4-FFF2-40B4-BE49-F238E27FC236}">
                <a16:creationId xmlns:a16="http://schemas.microsoft.com/office/drawing/2014/main" id="{9E93CB37-488E-46ED-9B25-DDC50DD4F046}"/>
              </a:ext>
            </a:extLst>
          </p:cNvPr>
          <p:cNvSpPr txBox="1"/>
          <p:nvPr/>
        </p:nvSpPr>
        <p:spPr>
          <a:xfrm>
            <a:off x="3728837" y="5338215"/>
            <a:ext cx="2494594" cy="646331"/>
          </a:xfrm>
          <a:prstGeom prst="rect">
            <a:avLst/>
          </a:prstGeom>
          <a:noFill/>
        </p:spPr>
        <p:txBody>
          <a:bodyPr wrap="none" rtlCol="0">
            <a:spAutoFit/>
          </a:bodyPr>
          <a:lstStyle/>
          <a:p>
            <a:r>
              <a:rPr kumimoji="1" lang="ja-JP" altLang="en-US" dirty="0">
                <a:solidFill>
                  <a:schemeClr val="bg1"/>
                </a:solidFill>
                <a:latin typeface="HG丸ｺﾞｼｯｸM-PRO" panose="020F0600000000000000" pitchFamily="50" charset="-128"/>
                <a:ea typeface="HG丸ｺﾞｼｯｸM-PRO" panose="020F0600000000000000" pitchFamily="50" charset="-128"/>
              </a:rPr>
              <a:t>家庭用エネルギー</a:t>
            </a:r>
            <a:endParaRPr kumimoji="1" lang="en-US" altLang="ja-JP" dirty="0">
              <a:solidFill>
                <a:schemeClr val="bg1"/>
              </a:solidFill>
              <a:latin typeface="HG丸ｺﾞｼｯｸM-PRO" panose="020F0600000000000000" pitchFamily="50" charset="-128"/>
              <a:ea typeface="HG丸ｺﾞｼｯｸM-PRO" panose="020F0600000000000000" pitchFamily="50" charset="-128"/>
            </a:endParaRPr>
          </a:p>
          <a:p>
            <a:r>
              <a:rPr kumimoji="1" lang="ja-JP" altLang="en-US" dirty="0">
                <a:solidFill>
                  <a:schemeClr val="bg1"/>
                </a:solidFill>
                <a:latin typeface="HG丸ｺﾞｼｯｸM-PRO" panose="020F0600000000000000" pitchFamily="50" charset="-128"/>
                <a:ea typeface="HG丸ｺﾞｼｯｸM-PRO" panose="020F0600000000000000" pitchFamily="50" charset="-128"/>
              </a:rPr>
              <a:t>管理システム</a:t>
            </a:r>
            <a:r>
              <a:rPr kumimoji="1" lang="ja-JP" altLang="en-US" sz="1400" dirty="0">
                <a:solidFill>
                  <a:schemeClr val="bg1"/>
                </a:solidFill>
                <a:latin typeface="HG丸ｺﾞｼｯｸM-PRO" panose="020F0600000000000000" pitchFamily="50" charset="-128"/>
                <a:ea typeface="HG丸ｺﾞｼｯｸM-PRO" panose="020F0600000000000000" pitchFamily="50" charset="-128"/>
              </a:rPr>
              <a:t>（</a:t>
            </a:r>
            <a:r>
              <a:rPr kumimoji="1" lang="en-US" altLang="ja-JP" sz="1400" dirty="0">
                <a:solidFill>
                  <a:schemeClr val="bg1"/>
                </a:solidFill>
                <a:latin typeface="HG丸ｺﾞｼｯｸM-PRO" panose="020F0600000000000000" pitchFamily="50" charset="-128"/>
                <a:ea typeface="HG丸ｺﾞｼｯｸM-PRO" panose="020F0600000000000000" pitchFamily="50" charset="-128"/>
              </a:rPr>
              <a:t>HEMS</a:t>
            </a:r>
            <a:r>
              <a:rPr kumimoji="1" lang="ja-JP" altLang="en-US" sz="1400" dirty="0">
                <a:solidFill>
                  <a:schemeClr val="bg1"/>
                </a:solidFill>
                <a:latin typeface="HG丸ｺﾞｼｯｸM-PRO" panose="020F0600000000000000" pitchFamily="50" charset="-128"/>
                <a:ea typeface="HG丸ｺﾞｼｯｸM-PRO" panose="020F0600000000000000" pitchFamily="50" charset="-128"/>
              </a:rPr>
              <a:t>）</a:t>
            </a:r>
            <a:endParaRPr kumimoji="1" lang="ja-JP" altLang="en-US" dirty="0">
              <a:solidFill>
                <a:schemeClr val="bg1"/>
              </a:solidFill>
              <a:latin typeface="HG丸ｺﾞｼｯｸM-PRO" panose="020F0600000000000000" pitchFamily="50" charset="-128"/>
              <a:ea typeface="HG丸ｺﾞｼｯｸM-PRO" panose="020F0600000000000000" pitchFamily="50" charset="-128"/>
            </a:endParaRPr>
          </a:p>
        </p:txBody>
      </p:sp>
      <p:sp>
        <p:nvSpPr>
          <p:cNvPr id="80" name="テキスト ボックス 79">
            <a:extLst>
              <a:ext uri="{FF2B5EF4-FFF2-40B4-BE49-F238E27FC236}">
                <a16:creationId xmlns:a16="http://schemas.microsoft.com/office/drawing/2014/main" id="{E2D920C9-35E3-4F8B-994E-3E24B9AE5EE1}"/>
              </a:ext>
            </a:extLst>
          </p:cNvPr>
          <p:cNvSpPr txBox="1"/>
          <p:nvPr/>
        </p:nvSpPr>
        <p:spPr>
          <a:xfrm>
            <a:off x="3641453" y="6000921"/>
            <a:ext cx="1866858" cy="369332"/>
          </a:xfrm>
          <a:prstGeom prst="rect">
            <a:avLst/>
          </a:prstGeom>
          <a:noFill/>
        </p:spPr>
        <p:txBody>
          <a:bodyPr wrap="square" rtlCol="0">
            <a:spAutoFit/>
          </a:bodyPr>
          <a:lstStyle/>
          <a:p>
            <a:r>
              <a:rPr kumimoji="1" lang="ja-JP" altLang="en-US" dirty="0">
                <a:solidFill>
                  <a:srgbClr val="FF0000"/>
                </a:solidFill>
                <a:latin typeface="HGP創英角ｺﾞｼｯｸUB" panose="020B0900000000000000" pitchFamily="50" charset="-128"/>
                <a:ea typeface="HGP創英角ｺﾞｼｯｸUB" panose="020B0900000000000000" pitchFamily="50" charset="-128"/>
              </a:rPr>
              <a:t>　８</a:t>
            </a:r>
            <a:r>
              <a:rPr kumimoji="1" lang="en-US" altLang="ja-JP" dirty="0">
                <a:solidFill>
                  <a:srgbClr val="FF0000"/>
                </a:solidFill>
                <a:latin typeface="HGP創英角ｺﾞｼｯｸUB" panose="020B0900000000000000" pitchFamily="50" charset="-128"/>
                <a:ea typeface="HGP創英角ｺﾞｼｯｸUB" panose="020B0900000000000000" pitchFamily="50" charset="-128"/>
              </a:rPr>
              <a:t>,</a:t>
            </a:r>
            <a:r>
              <a:rPr kumimoji="1" lang="ja-JP" altLang="en-US" dirty="0">
                <a:solidFill>
                  <a:srgbClr val="FF0000"/>
                </a:solidFill>
                <a:latin typeface="HGP創英角ｺﾞｼｯｸUB" panose="020B0900000000000000" pitchFamily="50" charset="-128"/>
                <a:ea typeface="HGP創英角ｺﾞｼｯｸUB" panose="020B0900000000000000" pitchFamily="50" charset="-128"/>
              </a:rPr>
              <a:t>０００円</a:t>
            </a:r>
          </a:p>
        </p:txBody>
      </p:sp>
      <p:sp>
        <p:nvSpPr>
          <p:cNvPr id="81" name="四角形: 角を丸くする 80">
            <a:extLst>
              <a:ext uri="{FF2B5EF4-FFF2-40B4-BE49-F238E27FC236}">
                <a16:creationId xmlns:a16="http://schemas.microsoft.com/office/drawing/2014/main" id="{64577CFF-04CB-4803-9039-76DCA0822B6A}"/>
              </a:ext>
            </a:extLst>
          </p:cNvPr>
          <p:cNvSpPr/>
          <p:nvPr/>
        </p:nvSpPr>
        <p:spPr>
          <a:xfrm>
            <a:off x="3517320" y="7525279"/>
            <a:ext cx="2994142" cy="1796374"/>
          </a:xfrm>
          <a:prstGeom prst="round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2" name="四角形: 上の 2 つの角を丸める 81">
            <a:extLst>
              <a:ext uri="{FF2B5EF4-FFF2-40B4-BE49-F238E27FC236}">
                <a16:creationId xmlns:a16="http://schemas.microsoft.com/office/drawing/2014/main" id="{F777C698-5420-43D2-B7FE-8A4BAD629C48}"/>
              </a:ext>
            </a:extLst>
          </p:cNvPr>
          <p:cNvSpPr/>
          <p:nvPr/>
        </p:nvSpPr>
        <p:spPr>
          <a:xfrm>
            <a:off x="3529600" y="7121486"/>
            <a:ext cx="2974842" cy="618412"/>
          </a:xfrm>
          <a:prstGeom prst="round2Same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84" name="テキスト ボックス 83">
            <a:extLst>
              <a:ext uri="{FF2B5EF4-FFF2-40B4-BE49-F238E27FC236}">
                <a16:creationId xmlns:a16="http://schemas.microsoft.com/office/drawing/2014/main" id="{F55B94B2-63A5-4E83-A349-18B3B7014A1E}"/>
              </a:ext>
            </a:extLst>
          </p:cNvPr>
          <p:cNvSpPr txBox="1"/>
          <p:nvPr/>
        </p:nvSpPr>
        <p:spPr>
          <a:xfrm>
            <a:off x="3424027" y="7779667"/>
            <a:ext cx="3024898" cy="369332"/>
          </a:xfrm>
          <a:prstGeom prst="rect">
            <a:avLst/>
          </a:prstGeom>
          <a:noFill/>
        </p:spPr>
        <p:txBody>
          <a:bodyPr wrap="square" rtlCol="0">
            <a:spAutoFit/>
          </a:bodyPr>
          <a:lstStyle/>
          <a:p>
            <a:r>
              <a:rPr kumimoji="1" lang="ja-JP" altLang="en-US" dirty="0">
                <a:solidFill>
                  <a:srgbClr val="FF0000"/>
                </a:solidFill>
                <a:latin typeface="HGP創英角ｺﾞｼｯｸUB" panose="020B0900000000000000" pitchFamily="50" charset="-128"/>
                <a:ea typeface="HGP創英角ｺﾞｼｯｸUB" panose="020B0900000000000000" pitchFamily="50" charset="-128"/>
              </a:rPr>
              <a:t>　１００</a:t>
            </a:r>
            <a:r>
              <a:rPr kumimoji="1" lang="en-US" altLang="ja-JP" dirty="0">
                <a:solidFill>
                  <a:srgbClr val="FF0000"/>
                </a:solidFill>
                <a:latin typeface="HGP創英角ｺﾞｼｯｸUB" panose="020B0900000000000000" pitchFamily="50" charset="-128"/>
                <a:ea typeface="HGP創英角ｺﾞｼｯｸUB" panose="020B0900000000000000" pitchFamily="50" charset="-128"/>
              </a:rPr>
              <a:t>,</a:t>
            </a:r>
            <a:r>
              <a:rPr kumimoji="1" lang="ja-JP" altLang="en-US" dirty="0">
                <a:solidFill>
                  <a:srgbClr val="FF0000"/>
                </a:solidFill>
                <a:latin typeface="HGP創英角ｺﾞｼｯｸUB" panose="020B0900000000000000" pitchFamily="50" charset="-128"/>
                <a:ea typeface="HGP創英角ｺﾞｼｯｸUB" panose="020B0900000000000000" pitchFamily="50" charset="-128"/>
              </a:rPr>
              <a:t>０００円　</a:t>
            </a:r>
            <a:r>
              <a:rPr kumimoji="1" lang="ja-JP" altLang="en-US" sz="1200" dirty="0">
                <a:latin typeface="ＭＳ ゴシック" panose="020B0609070205080204" pitchFamily="49" charset="-128"/>
                <a:ea typeface="ＭＳ ゴシック" panose="020B0609070205080204" pitchFamily="49" charset="-128"/>
              </a:rPr>
              <a:t>（強制循環型）</a:t>
            </a:r>
            <a:endParaRPr kumimoji="1" lang="ja-JP" altLang="en-US" dirty="0">
              <a:latin typeface="ＭＳ ゴシック" panose="020B0609070205080204" pitchFamily="49" charset="-128"/>
              <a:ea typeface="ＭＳ ゴシック" panose="020B0609070205080204" pitchFamily="49" charset="-128"/>
            </a:endParaRPr>
          </a:p>
        </p:txBody>
      </p:sp>
      <p:sp>
        <p:nvSpPr>
          <p:cNvPr id="48" name="テキスト ボックス 47">
            <a:extLst>
              <a:ext uri="{FF2B5EF4-FFF2-40B4-BE49-F238E27FC236}">
                <a16:creationId xmlns:a16="http://schemas.microsoft.com/office/drawing/2014/main" id="{ABB58B6F-F2C9-487D-A3B0-B4D6E3AE6E87}"/>
              </a:ext>
            </a:extLst>
          </p:cNvPr>
          <p:cNvSpPr txBox="1"/>
          <p:nvPr/>
        </p:nvSpPr>
        <p:spPr>
          <a:xfrm>
            <a:off x="3574380" y="7111363"/>
            <a:ext cx="2954655" cy="584775"/>
          </a:xfrm>
          <a:prstGeom prst="rect">
            <a:avLst/>
          </a:prstGeom>
          <a:noFill/>
        </p:spPr>
        <p:txBody>
          <a:bodyPr wrap="none" rtlCol="0">
            <a:spAutoFit/>
          </a:bodyPr>
          <a:lstStyle/>
          <a:p>
            <a:r>
              <a:rPr kumimoji="1" lang="ja-JP" altLang="en-US" dirty="0">
                <a:solidFill>
                  <a:schemeClr val="bg1"/>
                </a:solidFill>
                <a:latin typeface="HG丸ｺﾞｼｯｸM-PRO" panose="020F0600000000000000" pitchFamily="50" charset="-128"/>
                <a:ea typeface="HG丸ｺﾞｼｯｸM-PRO" panose="020F0600000000000000" pitchFamily="50" charset="-128"/>
              </a:rPr>
              <a:t>住宅用太陽熱利用システム</a:t>
            </a:r>
            <a:endParaRPr kumimoji="1" lang="en-US" altLang="ja-JP" dirty="0">
              <a:solidFill>
                <a:schemeClr val="bg1"/>
              </a:solidFill>
              <a:latin typeface="HG丸ｺﾞｼｯｸM-PRO" panose="020F0600000000000000" pitchFamily="50" charset="-128"/>
              <a:ea typeface="HG丸ｺﾞｼｯｸM-PRO" panose="020F0600000000000000" pitchFamily="50" charset="-128"/>
            </a:endParaRPr>
          </a:p>
          <a:p>
            <a:r>
              <a:rPr kumimoji="1" lang="ja-JP" altLang="en-US" sz="1400" dirty="0">
                <a:solidFill>
                  <a:schemeClr val="bg1"/>
                </a:solidFill>
                <a:latin typeface="HG丸ｺﾞｼｯｸM-PRO" panose="020F0600000000000000" pitchFamily="50" charset="-128"/>
                <a:ea typeface="HG丸ｺﾞｼｯｸM-PRO" panose="020F0600000000000000" pitchFamily="50" charset="-128"/>
              </a:rPr>
              <a:t>（強制循環型、自然循環型）</a:t>
            </a:r>
          </a:p>
        </p:txBody>
      </p:sp>
      <p:sp>
        <p:nvSpPr>
          <p:cNvPr id="85" name="テキスト ボックス 84">
            <a:extLst>
              <a:ext uri="{FF2B5EF4-FFF2-40B4-BE49-F238E27FC236}">
                <a16:creationId xmlns:a16="http://schemas.microsoft.com/office/drawing/2014/main" id="{541C2FD0-1077-4CB3-9605-2D3DC6A45958}"/>
              </a:ext>
            </a:extLst>
          </p:cNvPr>
          <p:cNvSpPr txBox="1"/>
          <p:nvPr/>
        </p:nvSpPr>
        <p:spPr>
          <a:xfrm>
            <a:off x="3435901" y="8086549"/>
            <a:ext cx="2979563" cy="369332"/>
          </a:xfrm>
          <a:prstGeom prst="rect">
            <a:avLst/>
          </a:prstGeom>
          <a:noFill/>
        </p:spPr>
        <p:txBody>
          <a:bodyPr wrap="square" rtlCol="0">
            <a:spAutoFit/>
          </a:bodyPr>
          <a:lstStyle/>
          <a:p>
            <a:r>
              <a:rPr kumimoji="1" lang="ja-JP" altLang="en-US" dirty="0">
                <a:solidFill>
                  <a:srgbClr val="FF0000"/>
                </a:solidFill>
                <a:latin typeface="HGP創英角ｺﾞｼｯｸUB" panose="020B0900000000000000" pitchFamily="50" charset="-128"/>
                <a:ea typeface="HGP創英角ｺﾞｼｯｸUB" panose="020B0900000000000000" pitchFamily="50" charset="-128"/>
              </a:rPr>
              <a:t>　　５０</a:t>
            </a:r>
            <a:r>
              <a:rPr kumimoji="1" lang="en-US" altLang="ja-JP" dirty="0">
                <a:solidFill>
                  <a:srgbClr val="FF0000"/>
                </a:solidFill>
                <a:latin typeface="HGP創英角ｺﾞｼｯｸUB" panose="020B0900000000000000" pitchFamily="50" charset="-128"/>
                <a:ea typeface="HGP創英角ｺﾞｼｯｸUB" panose="020B0900000000000000" pitchFamily="50" charset="-128"/>
              </a:rPr>
              <a:t>,</a:t>
            </a:r>
            <a:r>
              <a:rPr kumimoji="1" lang="ja-JP" altLang="en-US" dirty="0">
                <a:solidFill>
                  <a:srgbClr val="FF0000"/>
                </a:solidFill>
                <a:latin typeface="HGP創英角ｺﾞｼｯｸUB" panose="020B0900000000000000" pitchFamily="50" charset="-128"/>
                <a:ea typeface="HGP創英角ｺﾞｼｯｸUB" panose="020B0900000000000000" pitchFamily="50" charset="-128"/>
              </a:rPr>
              <a:t>０００円　</a:t>
            </a:r>
            <a:r>
              <a:rPr kumimoji="1" lang="ja-JP" altLang="en-US" sz="1200" dirty="0">
                <a:latin typeface="ＭＳ ゴシック" panose="020B0609070205080204" pitchFamily="49" charset="-128"/>
                <a:ea typeface="ＭＳ ゴシック" panose="020B0609070205080204" pitchFamily="49" charset="-128"/>
              </a:rPr>
              <a:t>（自然循環型）</a:t>
            </a:r>
            <a:endParaRPr kumimoji="1" lang="ja-JP" altLang="en-US" dirty="0">
              <a:latin typeface="ＭＳ ゴシック" panose="020B0609070205080204" pitchFamily="49" charset="-128"/>
              <a:ea typeface="ＭＳ ゴシック" panose="020B0609070205080204" pitchFamily="49" charset="-128"/>
            </a:endParaRPr>
          </a:p>
        </p:txBody>
      </p:sp>
      <p:sp>
        <p:nvSpPr>
          <p:cNvPr id="86" name="四角形: 角を丸くする 85">
            <a:extLst>
              <a:ext uri="{FF2B5EF4-FFF2-40B4-BE49-F238E27FC236}">
                <a16:creationId xmlns:a16="http://schemas.microsoft.com/office/drawing/2014/main" id="{D7FFE18A-023D-4251-A83C-703D35F50F45}"/>
              </a:ext>
            </a:extLst>
          </p:cNvPr>
          <p:cNvSpPr/>
          <p:nvPr/>
        </p:nvSpPr>
        <p:spPr>
          <a:xfrm>
            <a:off x="424107" y="6554915"/>
            <a:ext cx="2994142" cy="982792"/>
          </a:xfrm>
          <a:prstGeom prst="round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1" name="四角形: 上の 2 つの角を丸める 90">
            <a:extLst>
              <a:ext uri="{FF2B5EF4-FFF2-40B4-BE49-F238E27FC236}">
                <a16:creationId xmlns:a16="http://schemas.microsoft.com/office/drawing/2014/main" id="{5C74AAB9-5DA9-4A5C-A33A-F183ED9198D2}"/>
              </a:ext>
            </a:extLst>
          </p:cNvPr>
          <p:cNvSpPr/>
          <p:nvPr/>
        </p:nvSpPr>
        <p:spPr>
          <a:xfrm>
            <a:off x="436387" y="6151123"/>
            <a:ext cx="2974842" cy="618412"/>
          </a:xfrm>
          <a:prstGeom prst="round2Same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51" name="テキスト ボックス 50">
            <a:extLst>
              <a:ext uri="{FF2B5EF4-FFF2-40B4-BE49-F238E27FC236}">
                <a16:creationId xmlns:a16="http://schemas.microsoft.com/office/drawing/2014/main" id="{5F8A33D2-A672-4959-917D-8F8F2D88E90C}"/>
              </a:ext>
            </a:extLst>
          </p:cNvPr>
          <p:cNvSpPr txBox="1"/>
          <p:nvPr/>
        </p:nvSpPr>
        <p:spPr>
          <a:xfrm>
            <a:off x="521186" y="6116594"/>
            <a:ext cx="2492990" cy="646331"/>
          </a:xfrm>
          <a:prstGeom prst="rect">
            <a:avLst/>
          </a:prstGeom>
          <a:noFill/>
        </p:spPr>
        <p:txBody>
          <a:bodyPr wrap="none" rtlCol="0">
            <a:spAutoFit/>
          </a:bodyPr>
          <a:lstStyle/>
          <a:p>
            <a:r>
              <a:rPr kumimoji="1" lang="ja-JP" altLang="en-US" dirty="0">
                <a:solidFill>
                  <a:schemeClr val="bg1"/>
                </a:solidFill>
                <a:latin typeface="HG丸ｺﾞｼｯｸM-PRO" panose="020F0600000000000000" pitchFamily="50" charset="-128"/>
                <a:ea typeface="HG丸ｺﾞｼｯｸM-PRO" panose="020F0600000000000000" pitchFamily="50" charset="-128"/>
              </a:rPr>
              <a:t>定置用リチウムイオン</a:t>
            </a:r>
            <a:endParaRPr kumimoji="1" lang="en-US" altLang="ja-JP" dirty="0">
              <a:solidFill>
                <a:schemeClr val="bg1"/>
              </a:solidFill>
              <a:latin typeface="HG丸ｺﾞｼｯｸM-PRO" panose="020F0600000000000000" pitchFamily="50" charset="-128"/>
              <a:ea typeface="HG丸ｺﾞｼｯｸM-PRO" panose="020F0600000000000000" pitchFamily="50" charset="-128"/>
            </a:endParaRPr>
          </a:p>
          <a:p>
            <a:r>
              <a:rPr kumimoji="1" lang="ja-JP" altLang="en-US" dirty="0">
                <a:solidFill>
                  <a:schemeClr val="bg1"/>
                </a:solidFill>
                <a:latin typeface="HG丸ｺﾞｼｯｸM-PRO" panose="020F0600000000000000" pitchFamily="50" charset="-128"/>
                <a:ea typeface="HG丸ｺﾞｼｯｸM-PRO" panose="020F0600000000000000" pitchFamily="50" charset="-128"/>
              </a:rPr>
              <a:t>蓄電システム</a:t>
            </a:r>
            <a:r>
              <a:rPr kumimoji="1" lang="ja-JP" altLang="en-US" sz="1400" dirty="0">
                <a:solidFill>
                  <a:schemeClr val="bg1"/>
                </a:solidFill>
                <a:latin typeface="HG丸ｺﾞｼｯｸM-PRO" panose="020F0600000000000000" pitchFamily="50" charset="-128"/>
                <a:ea typeface="HG丸ｺﾞｼｯｸM-PRO" panose="020F0600000000000000" pitchFamily="50" charset="-128"/>
              </a:rPr>
              <a:t>（蓄電池）</a:t>
            </a:r>
            <a:endParaRPr kumimoji="1" lang="ja-JP" altLang="en-US" dirty="0">
              <a:solidFill>
                <a:schemeClr val="bg1"/>
              </a:solidFill>
              <a:latin typeface="HG丸ｺﾞｼｯｸM-PRO" panose="020F0600000000000000" pitchFamily="50" charset="-128"/>
              <a:ea typeface="HG丸ｺﾞｼｯｸM-PRO" panose="020F0600000000000000" pitchFamily="50" charset="-128"/>
            </a:endParaRPr>
          </a:p>
        </p:txBody>
      </p:sp>
      <p:sp>
        <p:nvSpPr>
          <p:cNvPr id="92" name="テキスト ボックス 91">
            <a:extLst>
              <a:ext uri="{FF2B5EF4-FFF2-40B4-BE49-F238E27FC236}">
                <a16:creationId xmlns:a16="http://schemas.microsoft.com/office/drawing/2014/main" id="{E096971D-55D2-4E1A-914E-BE366AF581B4}"/>
              </a:ext>
            </a:extLst>
          </p:cNvPr>
          <p:cNvSpPr txBox="1"/>
          <p:nvPr/>
        </p:nvSpPr>
        <p:spPr>
          <a:xfrm>
            <a:off x="1027703" y="6803292"/>
            <a:ext cx="1866858" cy="369332"/>
          </a:xfrm>
          <a:prstGeom prst="rect">
            <a:avLst/>
          </a:prstGeom>
          <a:noFill/>
        </p:spPr>
        <p:txBody>
          <a:bodyPr wrap="square" rtlCol="0">
            <a:spAutoFit/>
          </a:bodyPr>
          <a:lstStyle/>
          <a:p>
            <a:r>
              <a:rPr kumimoji="1" lang="ja-JP" altLang="en-US" dirty="0">
                <a:solidFill>
                  <a:srgbClr val="FF0000"/>
                </a:solidFill>
                <a:latin typeface="HGP創英角ｺﾞｼｯｸUB" panose="020B0900000000000000" pitchFamily="50" charset="-128"/>
                <a:ea typeface="HGP創英角ｺﾞｼｯｸUB" panose="020B0900000000000000" pitchFamily="50" charset="-128"/>
              </a:rPr>
              <a:t>４００</a:t>
            </a:r>
            <a:r>
              <a:rPr kumimoji="1" lang="en-US" altLang="ja-JP" dirty="0">
                <a:solidFill>
                  <a:srgbClr val="FF0000"/>
                </a:solidFill>
                <a:latin typeface="HGP創英角ｺﾞｼｯｸUB" panose="020B0900000000000000" pitchFamily="50" charset="-128"/>
                <a:ea typeface="HGP創英角ｺﾞｼｯｸUB" panose="020B0900000000000000" pitchFamily="50" charset="-128"/>
              </a:rPr>
              <a:t>,</a:t>
            </a:r>
            <a:r>
              <a:rPr kumimoji="1" lang="ja-JP" altLang="en-US" dirty="0">
                <a:solidFill>
                  <a:srgbClr val="FF0000"/>
                </a:solidFill>
                <a:latin typeface="HGP創英角ｺﾞｼｯｸUB" panose="020B0900000000000000" pitchFamily="50" charset="-128"/>
                <a:ea typeface="HGP創英角ｺﾞｼｯｸUB" panose="020B0900000000000000" pitchFamily="50" charset="-128"/>
              </a:rPr>
              <a:t>０００円</a:t>
            </a:r>
          </a:p>
        </p:txBody>
      </p:sp>
      <p:sp>
        <p:nvSpPr>
          <p:cNvPr id="93" name="正方形/長方形 92">
            <a:extLst>
              <a:ext uri="{FF2B5EF4-FFF2-40B4-BE49-F238E27FC236}">
                <a16:creationId xmlns:a16="http://schemas.microsoft.com/office/drawing/2014/main" id="{E85454AE-08C9-4AE8-A20A-B32EADFDF5EB}"/>
              </a:ext>
            </a:extLst>
          </p:cNvPr>
          <p:cNvSpPr/>
          <p:nvPr/>
        </p:nvSpPr>
        <p:spPr>
          <a:xfrm>
            <a:off x="280599" y="4666845"/>
            <a:ext cx="774788" cy="239922"/>
          </a:xfrm>
          <a:prstGeom prst="rect">
            <a:avLst/>
          </a:prstGeom>
          <a:solidFill>
            <a:srgbClr val="FFC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900" dirty="0">
                <a:solidFill>
                  <a:schemeClr val="tx1"/>
                </a:solidFill>
              </a:rPr>
              <a:t>おススメ！</a:t>
            </a:r>
          </a:p>
        </p:txBody>
      </p:sp>
      <p:sp>
        <p:nvSpPr>
          <p:cNvPr id="94" name="四角形: 角を丸くする 93">
            <a:extLst>
              <a:ext uri="{FF2B5EF4-FFF2-40B4-BE49-F238E27FC236}">
                <a16:creationId xmlns:a16="http://schemas.microsoft.com/office/drawing/2014/main" id="{910D0603-B995-4D60-8512-87A5EE4EB8A7}"/>
              </a:ext>
            </a:extLst>
          </p:cNvPr>
          <p:cNvSpPr/>
          <p:nvPr/>
        </p:nvSpPr>
        <p:spPr>
          <a:xfrm>
            <a:off x="409075" y="8072645"/>
            <a:ext cx="2994142" cy="1241643"/>
          </a:xfrm>
          <a:prstGeom prst="round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5" name="四角形: 上の 2 つの角を丸める 94">
            <a:extLst>
              <a:ext uri="{FF2B5EF4-FFF2-40B4-BE49-F238E27FC236}">
                <a16:creationId xmlns:a16="http://schemas.microsoft.com/office/drawing/2014/main" id="{4B32D05F-F7AE-4E82-94FA-D4C87A4E6431}"/>
              </a:ext>
            </a:extLst>
          </p:cNvPr>
          <p:cNvSpPr/>
          <p:nvPr/>
        </p:nvSpPr>
        <p:spPr>
          <a:xfrm>
            <a:off x="421355" y="7668853"/>
            <a:ext cx="2974842" cy="623421"/>
          </a:xfrm>
          <a:prstGeom prst="round2Same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97" name="テキスト ボックス 96">
            <a:extLst>
              <a:ext uri="{FF2B5EF4-FFF2-40B4-BE49-F238E27FC236}">
                <a16:creationId xmlns:a16="http://schemas.microsoft.com/office/drawing/2014/main" id="{541F3B08-9CB2-4DA1-B01F-6020BC223E31}"/>
              </a:ext>
            </a:extLst>
          </p:cNvPr>
          <p:cNvSpPr txBox="1"/>
          <p:nvPr/>
        </p:nvSpPr>
        <p:spPr>
          <a:xfrm>
            <a:off x="528796" y="8286724"/>
            <a:ext cx="1866858" cy="369332"/>
          </a:xfrm>
          <a:prstGeom prst="rect">
            <a:avLst/>
          </a:prstGeom>
          <a:noFill/>
        </p:spPr>
        <p:txBody>
          <a:bodyPr wrap="square" rtlCol="0">
            <a:spAutoFit/>
          </a:bodyPr>
          <a:lstStyle/>
          <a:p>
            <a:r>
              <a:rPr kumimoji="1" lang="ja-JP" altLang="en-US" dirty="0">
                <a:solidFill>
                  <a:srgbClr val="FF0000"/>
                </a:solidFill>
                <a:latin typeface="HGP創英角ｺﾞｼｯｸUB" panose="020B0900000000000000" pitchFamily="50" charset="-128"/>
                <a:ea typeface="HGP創英角ｺﾞｼｯｸUB" panose="020B0900000000000000" pitchFamily="50" charset="-128"/>
              </a:rPr>
              <a:t>　５０</a:t>
            </a:r>
            <a:r>
              <a:rPr kumimoji="1" lang="en-US" altLang="ja-JP" dirty="0">
                <a:solidFill>
                  <a:srgbClr val="FF0000"/>
                </a:solidFill>
                <a:latin typeface="HGP創英角ｺﾞｼｯｸUB" panose="020B0900000000000000" pitchFamily="50" charset="-128"/>
                <a:ea typeface="HGP創英角ｺﾞｼｯｸUB" panose="020B0900000000000000" pitchFamily="50" charset="-128"/>
              </a:rPr>
              <a:t>,</a:t>
            </a:r>
            <a:r>
              <a:rPr kumimoji="1" lang="ja-JP" altLang="en-US" dirty="0">
                <a:solidFill>
                  <a:srgbClr val="FF0000"/>
                </a:solidFill>
                <a:latin typeface="HGP創英角ｺﾞｼｯｸUB" panose="020B0900000000000000" pitchFamily="50" charset="-128"/>
                <a:ea typeface="HGP創英角ｺﾞｼｯｸUB" panose="020B0900000000000000" pitchFamily="50" charset="-128"/>
              </a:rPr>
              <a:t>０００円</a:t>
            </a:r>
          </a:p>
        </p:txBody>
      </p:sp>
      <p:sp>
        <p:nvSpPr>
          <p:cNvPr id="52" name="テキスト ボックス 51">
            <a:extLst>
              <a:ext uri="{FF2B5EF4-FFF2-40B4-BE49-F238E27FC236}">
                <a16:creationId xmlns:a16="http://schemas.microsoft.com/office/drawing/2014/main" id="{F3E07304-DF7F-4B61-867F-4A42EE71B6DC}"/>
              </a:ext>
            </a:extLst>
          </p:cNvPr>
          <p:cNvSpPr txBox="1"/>
          <p:nvPr/>
        </p:nvSpPr>
        <p:spPr>
          <a:xfrm>
            <a:off x="453308" y="7660729"/>
            <a:ext cx="2723823" cy="584775"/>
          </a:xfrm>
          <a:prstGeom prst="rect">
            <a:avLst/>
          </a:prstGeom>
          <a:noFill/>
        </p:spPr>
        <p:txBody>
          <a:bodyPr wrap="none" rtlCol="0">
            <a:spAutoFit/>
          </a:bodyPr>
          <a:lstStyle/>
          <a:p>
            <a:r>
              <a:rPr kumimoji="1" lang="ja-JP" altLang="en-US" dirty="0">
                <a:solidFill>
                  <a:schemeClr val="bg1"/>
                </a:solidFill>
                <a:latin typeface="HG丸ｺﾞｼｯｸM-PRO" panose="020F0600000000000000" pitchFamily="50" charset="-128"/>
                <a:ea typeface="HG丸ｺﾞｼｯｸM-PRO" panose="020F0600000000000000" pitchFamily="50" charset="-128"/>
              </a:rPr>
              <a:t>電気自動車等充給電設備</a:t>
            </a:r>
            <a:endParaRPr kumimoji="1" lang="en-US" altLang="ja-JP" dirty="0">
              <a:solidFill>
                <a:schemeClr val="bg1"/>
              </a:solidFill>
              <a:latin typeface="HG丸ｺﾞｼｯｸM-PRO" panose="020F0600000000000000" pitchFamily="50" charset="-128"/>
              <a:ea typeface="HG丸ｺﾞｼｯｸM-PRO" panose="020F0600000000000000" pitchFamily="50" charset="-128"/>
            </a:endParaRPr>
          </a:p>
          <a:p>
            <a:r>
              <a:rPr kumimoji="1" lang="ja-JP" altLang="en-US" sz="1400" dirty="0">
                <a:solidFill>
                  <a:schemeClr val="bg1"/>
                </a:solidFill>
                <a:latin typeface="HG丸ｺﾞｼｯｸM-PRO" panose="020F0600000000000000" pitchFamily="50" charset="-128"/>
                <a:ea typeface="HG丸ｺﾞｼｯｸM-PRO" panose="020F0600000000000000" pitchFamily="50" charset="-128"/>
              </a:rPr>
              <a:t>（</a:t>
            </a:r>
            <a:r>
              <a:rPr kumimoji="1" lang="en-US" altLang="ja-JP" sz="1400" dirty="0">
                <a:solidFill>
                  <a:schemeClr val="bg1"/>
                </a:solidFill>
                <a:latin typeface="HG丸ｺﾞｼｯｸM-PRO" panose="020F0600000000000000" pitchFamily="50" charset="-128"/>
                <a:ea typeface="HG丸ｺﾞｼｯｸM-PRO" panose="020F0600000000000000" pitchFamily="50" charset="-128"/>
              </a:rPr>
              <a:t>V2H</a:t>
            </a:r>
            <a:r>
              <a:rPr kumimoji="1" lang="ja-JP" altLang="en-US" sz="1400" dirty="0">
                <a:solidFill>
                  <a:schemeClr val="bg1"/>
                </a:solidFill>
                <a:latin typeface="HG丸ｺﾞｼｯｸM-PRO" panose="020F0600000000000000" pitchFamily="50" charset="-128"/>
                <a:ea typeface="HG丸ｺﾞｼｯｸM-PRO" panose="020F0600000000000000" pitchFamily="50" charset="-128"/>
              </a:rPr>
              <a:t>）</a:t>
            </a:r>
            <a:endParaRPr kumimoji="1" lang="ja-JP" altLang="en-US" dirty="0">
              <a:solidFill>
                <a:schemeClr val="bg1"/>
              </a:solidFill>
              <a:latin typeface="HG丸ｺﾞｼｯｸM-PRO" panose="020F0600000000000000" pitchFamily="50" charset="-128"/>
              <a:ea typeface="HG丸ｺﾞｼｯｸM-PRO" panose="020F0600000000000000" pitchFamily="50" charset="-128"/>
            </a:endParaRPr>
          </a:p>
        </p:txBody>
      </p:sp>
      <p:sp>
        <p:nvSpPr>
          <p:cNvPr id="101" name="星: 5 pt 100">
            <a:extLst>
              <a:ext uri="{FF2B5EF4-FFF2-40B4-BE49-F238E27FC236}">
                <a16:creationId xmlns:a16="http://schemas.microsoft.com/office/drawing/2014/main" id="{DDF88342-D812-4F0D-BC63-36DE391B4F3A}"/>
              </a:ext>
            </a:extLst>
          </p:cNvPr>
          <p:cNvSpPr/>
          <p:nvPr/>
        </p:nvSpPr>
        <p:spPr>
          <a:xfrm rot="715835">
            <a:off x="5590031" y="3135682"/>
            <a:ext cx="389342" cy="287479"/>
          </a:xfrm>
          <a:prstGeom prst="star5">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pic>
        <p:nvPicPr>
          <p:cNvPr id="105" name="図 104">
            <a:extLst>
              <a:ext uri="{FF2B5EF4-FFF2-40B4-BE49-F238E27FC236}">
                <a16:creationId xmlns:a16="http://schemas.microsoft.com/office/drawing/2014/main" id="{233C9A79-9BFC-4842-AE55-B9315F1A6C85}"/>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693872" y="6765880"/>
            <a:ext cx="668438" cy="668438"/>
          </a:xfrm>
          <a:prstGeom prst="rect">
            <a:avLst/>
          </a:prstGeom>
        </p:spPr>
      </p:pic>
      <p:pic>
        <p:nvPicPr>
          <p:cNvPr id="106" name="図 105">
            <a:extLst>
              <a:ext uri="{FF2B5EF4-FFF2-40B4-BE49-F238E27FC236}">
                <a16:creationId xmlns:a16="http://schemas.microsoft.com/office/drawing/2014/main" id="{C52A59BA-E171-435D-A7E2-CBDDABED2CB0}"/>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587849" y="4267866"/>
            <a:ext cx="853848" cy="853848"/>
          </a:xfrm>
          <a:prstGeom prst="rect">
            <a:avLst/>
          </a:prstGeom>
        </p:spPr>
      </p:pic>
      <p:sp>
        <p:nvSpPr>
          <p:cNvPr id="118" name="テキスト ボックス 117">
            <a:extLst>
              <a:ext uri="{FF2B5EF4-FFF2-40B4-BE49-F238E27FC236}">
                <a16:creationId xmlns:a16="http://schemas.microsoft.com/office/drawing/2014/main" id="{18E0C112-7C8F-4E30-8E8B-78A193AC5D1F}"/>
              </a:ext>
            </a:extLst>
          </p:cNvPr>
          <p:cNvSpPr txBox="1"/>
          <p:nvPr/>
        </p:nvSpPr>
        <p:spPr>
          <a:xfrm>
            <a:off x="3541639" y="4580709"/>
            <a:ext cx="2164271" cy="707886"/>
          </a:xfrm>
          <a:prstGeom prst="rect">
            <a:avLst/>
          </a:prstGeom>
          <a:noFill/>
        </p:spPr>
        <p:txBody>
          <a:bodyPr wrap="square" rtlCol="0">
            <a:spAutoFit/>
          </a:bodyPr>
          <a:lstStyle/>
          <a:p>
            <a:r>
              <a:rPr kumimoji="1" lang="ja-JP" altLang="en-US" sz="1000" dirty="0">
                <a:latin typeface="HG丸ｺﾞｼｯｸM-PRO" panose="020F0600000000000000" pitchFamily="50" charset="-128"/>
                <a:ea typeface="HG丸ｺﾞｼｯｸM-PRO" panose="020F0600000000000000" pitchFamily="50" charset="-128"/>
              </a:rPr>
              <a:t>都市ガスや</a:t>
            </a:r>
            <a:r>
              <a:rPr kumimoji="1" lang="en-US" altLang="ja-JP" sz="1000" dirty="0">
                <a:latin typeface="HG丸ｺﾞｼｯｸM-PRO" panose="020F0600000000000000" pitchFamily="50" charset="-128"/>
                <a:ea typeface="HG丸ｺﾞｼｯｸM-PRO" panose="020F0600000000000000" pitchFamily="50" charset="-128"/>
              </a:rPr>
              <a:t>LP</a:t>
            </a:r>
            <a:r>
              <a:rPr kumimoji="1" lang="ja-JP" altLang="en-US" sz="1000" dirty="0">
                <a:latin typeface="HG丸ｺﾞｼｯｸM-PRO" panose="020F0600000000000000" pitchFamily="50" charset="-128"/>
                <a:ea typeface="HG丸ｺﾞｼｯｸM-PRO" panose="020F0600000000000000" pitchFamily="50" charset="-128"/>
              </a:rPr>
              <a:t>ガス（プロパンガス）から作った水素で発電します。同時に、発生する熱から温水をつくります</a:t>
            </a:r>
            <a:r>
              <a:rPr kumimoji="1" lang="ja-JP" altLang="en-US" sz="900" dirty="0">
                <a:latin typeface="HG丸ｺﾞｼｯｸM-PRO" panose="020F0600000000000000" pitchFamily="50" charset="-128"/>
                <a:ea typeface="HG丸ｺﾞｼｯｸM-PRO" panose="020F0600000000000000" pitchFamily="50" charset="-128"/>
              </a:rPr>
              <a:t>。</a:t>
            </a:r>
          </a:p>
        </p:txBody>
      </p:sp>
      <p:sp>
        <p:nvSpPr>
          <p:cNvPr id="123" name="テキスト ボックス 122">
            <a:extLst>
              <a:ext uri="{FF2B5EF4-FFF2-40B4-BE49-F238E27FC236}">
                <a16:creationId xmlns:a16="http://schemas.microsoft.com/office/drawing/2014/main" id="{CB8DD0E4-69D4-4CA8-B82E-A6BE16F91DF4}"/>
              </a:ext>
            </a:extLst>
          </p:cNvPr>
          <p:cNvSpPr txBox="1"/>
          <p:nvPr/>
        </p:nvSpPr>
        <p:spPr>
          <a:xfrm>
            <a:off x="424372" y="7095710"/>
            <a:ext cx="2348607" cy="400110"/>
          </a:xfrm>
          <a:prstGeom prst="rect">
            <a:avLst/>
          </a:prstGeom>
          <a:noFill/>
        </p:spPr>
        <p:txBody>
          <a:bodyPr wrap="square" rtlCol="0">
            <a:spAutoFit/>
          </a:bodyPr>
          <a:lstStyle/>
          <a:p>
            <a:r>
              <a:rPr kumimoji="1" lang="ja-JP" altLang="en-US" sz="1000" dirty="0">
                <a:latin typeface="HG丸ｺﾞｼｯｸM-PRO" panose="020F0600000000000000" pitchFamily="50" charset="-128"/>
                <a:ea typeface="HG丸ｺﾞｼｯｸM-PRO" panose="020F0600000000000000" pitchFamily="50" charset="-128"/>
              </a:rPr>
              <a:t>太陽光発電などの電気を一時的に蓄え、他の時間帯で利用するための機器です。</a:t>
            </a:r>
          </a:p>
        </p:txBody>
      </p:sp>
      <p:sp>
        <p:nvSpPr>
          <p:cNvPr id="130" name="テキスト ボックス 129">
            <a:extLst>
              <a:ext uri="{FF2B5EF4-FFF2-40B4-BE49-F238E27FC236}">
                <a16:creationId xmlns:a16="http://schemas.microsoft.com/office/drawing/2014/main" id="{103DD897-A8A5-4087-A4E2-8DDD60DB305A}"/>
              </a:ext>
            </a:extLst>
          </p:cNvPr>
          <p:cNvSpPr txBox="1"/>
          <p:nvPr/>
        </p:nvSpPr>
        <p:spPr>
          <a:xfrm>
            <a:off x="523660" y="5584645"/>
            <a:ext cx="2827001" cy="415498"/>
          </a:xfrm>
          <a:prstGeom prst="rect">
            <a:avLst/>
          </a:prstGeom>
          <a:noFill/>
        </p:spPr>
        <p:txBody>
          <a:bodyPr wrap="square" rtlCol="0">
            <a:spAutoFit/>
          </a:bodyPr>
          <a:lstStyle/>
          <a:p>
            <a:r>
              <a:rPr kumimoji="1" lang="en-US" altLang="ja-JP" sz="1050" dirty="0">
                <a:latin typeface="HG丸ｺﾞｼｯｸM-PRO" panose="020F0600000000000000" pitchFamily="50" charset="-128"/>
                <a:ea typeface="HG丸ｺﾞｼｯｸM-PRO" panose="020F0600000000000000" pitchFamily="50" charset="-128"/>
              </a:rPr>
              <a:t>※</a:t>
            </a:r>
            <a:r>
              <a:rPr kumimoji="1" lang="ja-JP" altLang="en-US" sz="1050" dirty="0">
                <a:latin typeface="HG丸ｺﾞｼｯｸM-PRO" panose="020F0600000000000000" pitchFamily="50" charset="-128"/>
                <a:ea typeface="HG丸ｺﾞｼｯｸM-PRO" panose="020F0600000000000000" pitchFamily="50" charset="-128"/>
              </a:rPr>
              <a:t>ＺＥＨとは、使うエネルギーと創るエ　</a:t>
            </a:r>
            <a:endParaRPr kumimoji="1" lang="en-US" altLang="ja-JP" sz="1050" dirty="0">
              <a:latin typeface="HG丸ｺﾞｼｯｸM-PRO" panose="020F0600000000000000" pitchFamily="50" charset="-128"/>
              <a:ea typeface="HG丸ｺﾞｼｯｸM-PRO" panose="020F0600000000000000" pitchFamily="50" charset="-128"/>
            </a:endParaRPr>
          </a:p>
          <a:p>
            <a:r>
              <a:rPr kumimoji="1" lang="ja-JP" altLang="en-US" sz="1050" dirty="0">
                <a:latin typeface="HG丸ｺﾞｼｯｸM-PRO" panose="020F0600000000000000" pitchFamily="50" charset="-128"/>
                <a:ea typeface="HG丸ｺﾞｼｯｸM-PRO" panose="020F0600000000000000" pitchFamily="50" charset="-128"/>
              </a:rPr>
              <a:t>　ネルギーの収支がゼロの住宅のことです。</a:t>
            </a:r>
          </a:p>
        </p:txBody>
      </p:sp>
      <p:pic>
        <p:nvPicPr>
          <p:cNvPr id="136" name="図 135">
            <a:extLst>
              <a:ext uri="{FF2B5EF4-FFF2-40B4-BE49-F238E27FC236}">
                <a16:creationId xmlns:a16="http://schemas.microsoft.com/office/drawing/2014/main" id="{12986409-05C3-4BD2-B5E9-9CF466096763}"/>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5697808" y="6064245"/>
            <a:ext cx="705782" cy="705782"/>
          </a:xfrm>
          <a:prstGeom prst="rect">
            <a:avLst/>
          </a:prstGeom>
        </p:spPr>
      </p:pic>
      <p:pic>
        <p:nvPicPr>
          <p:cNvPr id="137" name="図 136">
            <a:extLst>
              <a:ext uri="{FF2B5EF4-FFF2-40B4-BE49-F238E27FC236}">
                <a16:creationId xmlns:a16="http://schemas.microsoft.com/office/drawing/2014/main" id="{F226E592-84BD-421C-93E7-F16F3EEC6F08}"/>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2602604" y="8690873"/>
            <a:ext cx="700865" cy="700865"/>
          </a:xfrm>
          <a:prstGeom prst="rect">
            <a:avLst/>
          </a:prstGeom>
        </p:spPr>
      </p:pic>
      <p:sp>
        <p:nvSpPr>
          <p:cNvPr id="141" name="テキスト ボックス 140">
            <a:extLst>
              <a:ext uri="{FF2B5EF4-FFF2-40B4-BE49-F238E27FC236}">
                <a16:creationId xmlns:a16="http://schemas.microsoft.com/office/drawing/2014/main" id="{0DC1B564-A0C0-4834-9220-D3825FC03E36}"/>
              </a:ext>
            </a:extLst>
          </p:cNvPr>
          <p:cNvSpPr txBox="1"/>
          <p:nvPr/>
        </p:nvSpPr>
        <p:spPr>
          <a:xfrm>
            <a:off x="3517232" y="6323959"/>
            <a:ext cx="2249786" cy="707886"/>
          </a:xfrm>
          <a:prstGeom prst="rect">
            <a:avLst/>
          </a:prstGeom>
          <a:noFill/>
        </p:spPr>
        <p:txBody>
          <a:bodyPr wrap="square" rtlCol="0">
            <a:spAutoFit/>
          </a:bodyPr>
          <a:lstStyle/>
          <a:p>
            <a:r>
              <a:rPr kumimoji="1" lang="ja-JP" altLang="en-US" sz="1000" dirty="0">
                <a:latin typeface="HG丸ｺﾞｼｯｸM-PRO" panose="020F0600000000000000" pitchFamily="50" charset="-128"/>
                <a:ea typeface="HG丸ｺﾞｼｯｸM-PRO" panose="020F0600000000000000" pitchFamily="50" charset="-128"/>
              </a:rPr>
              <a:t>電気の使用状況を見える化し、家電製品をコントロールをして、効果的な省エネ、節電を自動的に行う機器です。</a:t>
            </a:r>
          </a:p>
        </p:txBody>
      </p:sp>
      <p:pic>
        <p:nvPicPr>
          <p:cNvPr id="143" name="図 142">
            <a:extLst>
              <a:ext uri="{FF2B5EF4-FFF2-40B4-BE49-F238E27FC236}">
                <a16:creationId xmlns:a16="http://schemas.microsoft.com/office/drawing/2014/main" id="{B7E4763D-2335-4688-90BB-B3BF3CA61D04}"/>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2244721" y="8210914"/>
            <a:ext cx="582926" cy="582926"/>
          </a:xfrm>
          <a:prstGeom prst="rect">
            <a:avLst/>
          </a:prstGeom>
        </p:spPr>
      </p:pic>
      <p:sp>
        <p:nvSpPr>
          <p:cNvPr id="153" name="テキスト ボックス 152">
            <a:extLst>
              <a:ext uri="{FF2B5EF4-FFF2-40B4-BE49-F238E27FC236}">
                <a16:creationId xmlns:a16="http://schemas.microsoft.com/office/drawing/2014/main" id="{9F35F32D-99F6-4647-8873-44B95233FB9A}"/>
              </a:ext>
            </a:extLst>
          </p:cNvPr>
          <p:cNvSpPr txBox="1"/>
          <p:nvPr/>
        </p:nvSpPr>
        <p:spPr>
          <a:xfrm>
            <a:off x="496268" y="8578608"/>
            <a:ext cx="2173073" cy="738664"/>
          </a:xfrm>
          <a:prstGeom prst="rect">
            <a:avLst/>
          </a:prstGeom>
          <a:noFill/>
        </p:spPr>
        <p:txBody>
          <a:bodyPr wrap="square" rtlCol="0">
            <a:spAutoFit/>
          </a:bodyPr>
          <a:lstStyle/>
          <a:p>
            <a:r>
              <a:rPr kumimoji="1" lang="ja-JP" altLang="en-US" sz="1050" dirty="0">
                <a:latin typeface="HG丸ｺﾞｼｯｸM-PRO" panose="020F0600000000000000" pitchFamily="50" charset="-128"/>
                <a:ea typeface="HG丸ｺﾞｼｯｸM-PRO" panose="020F0600000000000000" pitchFamily="50" charset="-128"/>
              </a:rPr>
              <a:t>電気自動車やプラグインハイブリッド車に搭載されている大容量バッテリーの電力を住宅等へ供給できる機器です。</a:t>
            </a:r>
          </a:p>
        </p:txBody>
      </p:sp>
      <p:cxnSp>
        <p:nvCxnSpPr>
          <p:cNvPr id="157" name="直線矢印コネクタ 156">
            <a:extLst>
              <a:ext uri="{FF2B5EF4-FFF2-40B4-BE49-F238E27FC236}">
                <a16:creationId xmlns:a16="http://schemas.microsoft.com/office/drawing/2014/main" id="{8762EB2A-440F-4FDC-A1F3-84367B256A8A}"/>
              </a:ext>
            </a:extLst>
          </p:cNvPr>
          <p:cNvCxnSpPr>
            <a:cxnSpLocks/>
          </p:cNvCxnSpPr>
          <p:nvPr/>
        </p:nvCxnSpPr>
        <p:spPr>
          <a:xfrm flipH="1" flipV="1">
            <a:off x="2610138" y="8537816"/>
            <a:ext cx="98617" cy="247080"/>
          </a:xfrm>
          <a:prstGeom prst="straightConnector1">
            <a:avLst/>
          </a:prstGeom>
          <a:ln w="44450">
            <a:solidFill>
              <a:schemeClr val="accent2">
                <a:lumMod val="60000"/>
                <a:lumOff val="40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158" name="テキスト ボックス 157">
            <a:extLst>
              <a:ext uri="{FF2B5EF4-FFF2-40B4-BE49-F238E27FC236}">
                <a16:creationId xmlns:a16="http://schemas.microsoft.com/office/drawing/2014/main" id="{C09E3EC1-E5C7-41B9-8C8F-03B7F61AA5D0}"/>
              </a:ext>
            </a:extLst>
          </p:cNvPr>
          <p:cNvSpPr txBox="1"/>
          <p:nvPr/>
        </p:nvSpPr>
        <p:spPr>
          <a:xfrm>
            <a:off x="4754159" y="8451080"/>
            <a:ext cx="1616600" cy="707886"/>
          </a:xfrm>
          <a:prstGeom prst="rect">
            <a:avLst/>
          </a:prstGeom>
          <a:noFill/>
        </p:spPr>
        <p:txBody>
          <a:bodyPr wrap="square" rtlCol="0">
            <a:spAutoFit/>
          </a:bodyPr>
          <a:lstStyle/>
          <a:p>
            <a:r>
              <a:rPr kumimoji="1" lang="ja-JP" altLang="en-US" sz="1000" dirty="0">
                <a:latin typeface="HG丸ｺﾞｼｯｸM-PRO" panose="020F0600000000000000" pitchFamily="50" charset="-128"/>
                <a:ea typeface="HG丸ｺﾞｼｯｸM-PRO" panose="020F0600000000000000" pitchFamily="50" charset="-128"/>
              </a:rPr>
              <a:t>太陽の熱を集めて温水や温風をつくり、給湯や冷暖房に利用するシステムのことです。</a:t>
            </a:r>
          </a:p>
        </p:txBody>
      </p:sp>
      <p:sp>
        <p:nvSpPr>
          <p:cNvPr id="161" name="正方形/長方形 160">
            <a:extLst>
              <a:ext uri="{FF2B5EF4-FFF2-40B4-BE49-F238E27FC236}">
                <a16:creationId xmlns:a16="http://schemas.microsoft.com/office/drawing/2014/main" id="{4E8FFC41-EBED-402B-9DDC-5D38BD460D87}"/>
              </a:ext>
            </a:extLst>
          </p:cNvPr>
          <p:cNvSpPr/>
          <p:nvPr/>
        </p:nvSpPr>
        <p:spPr>
          <a:xfrm>
            <a:off x="169291" y="6894764"/>
            <a:ext cx="880509" cy="214358"/>
          </a:xfrm>
          <a:prstGeom prst="rect">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900" dirty="0">
                <a:solidFill>
                  <a:schemeClr val="tx1"/>
                </a:solidFill>
              </a:rPr>
              <a:t>人気ＮＯ１！</a:t>
            </a:r>
          </a:p>
        </p:txBody>
      </p:sp>
      <p:pic>
        <p:nvPicPr>
          <p:cNvPr id="162" name="図形 14">
            <a:extLst>
              <a:ext uri="{FF2B5EF4-FFF2-40B4-BE49-F238E27FC236}">
                <a16:creationId xmlns:a16="http://schemas.microsoft.com/office/drawing/2014/main" id="{060A1ABF-9A66-4802-AB86-8C2B118BCCCB}"/>
              </a:ext>
            </a:extLst>
          </p:cNvPr>
          <p:cNvPicPr>
            <a:picLocks noChangeAspect="1"/>
          </p:cNvPicPr>
          <p:nvPr/>
        </p:nvPicPr>
        <p:blipFill>
          <a:blip r:embed="rId8">
            <a:clrChange>
              <a:clrFrom>
                <a:srgbClr val="FFFFFF"/>
              </a:clrFrom>
              <a:clrTo>
                <a:srgbClr val="FFFFFF">
                  <a:alpha val="0"/>
                </a:srgbClr>
              </a:clrTo>
            </a:clrChange>
          </a:blip>
          <a:stretch>
            <a:fillRect/>
          </a:stretch>
        </p:blipFill>
        <p:spPr>
          <a:xfrm>
            <a:off x="4371204" y="61103"/>
            <a:ext cx="2314055" cy="422052"/>
          </a:xfrm>
          <a:prstGeom prst="rect">
            <a:avLst/>
          </a:prstGeom>
        </p:spPr>
      </p:pic>
      <p:pic>
        <p:nvPicPr>
          <p:cNvPr id="163" name="図形 3">
            <a:extLst>
              <a:ext uri="{FF2B5EF4-FFF2-40B4-BE49-F238E27FC236}">
                <a16:creationId xmlns:a16="http://schemas.microsoft.com/office/drawing/2014/main" id="{41B93CCD-1DB7-4A34-9528-7B15193EC84C}"/>
              </a:ext>
            </a:extLst>
          </p:cNvPr>
          <p:cNvPicPr>
            <a:picLocks noChangeAspect="1"/>
          </p:cNvPicPr>
          <p:nvPr/>
        </p:nvPicPr>
        <p:blipFill>
          <a:blip r:embed="rId9">
            <a:clrChange>
              <a:clrFrom>
                <a:srgbClr val="FFFFFF"/>
              </a:clrFrom>
              <a:clrTo>
                <a:srgbClr val="FFFFFF">
                  <a:alpha val="0"/>
                </a:srgbClr>
              </a:clrTo>
            </a:clrChange>
          </a:blip>
          <a:stretch>
            <a:fillRect/>
          </a:stretch>
        </p:blipFill>
        <p:spPr>
          <a:xfrm>
            <a:off x="2618735" y="9380625"/>
            <a:ext cx="695917" cy="491786"/>
          </a:xfrm>
          <a:prstGeom prst="rect">
            <a:avLst/>
          </a:prstGeom>
        </p:spPr>
      </p:pic>
      <p:sp>
        <p:nvSpPr>
          <p:cNvPr id="31" name="正方形/長方形 30">
            <a:extLst>
              <a:ext uri="{FF2B5EF4-FFF2-40B4-BE49-F238E27FC236}">
                <a16:creationId xmlns:a16="http://schemas.microsoft.com/office/drawing/2014/main" id="{28D54224-9394-4CF2-A703-67C3838D9C65}"/>
              </a:ext>
            </a:extLst>
          </p:cNvPr>
          <p:cNvSpPr/>
          <p:nvPr/>
        </p:nvSpPr>
        <p:spPr>
          <a:xfrm>
            <a:off x="3314652" y="9532549"/>
            <a:ext cx="877163" cy="369332"/>
          </a:xfrm>
          <a:prstGeom prst="rect">
            <a:avLst/>
          </a:prstGeom>
        </p:spPr>
        <p:txBody>
          <a:bodyPr wrap="none">
            <a:spAutoFit/>
          </a:bodyPr>
          <a:lstStyle/>
          <a:p>
            <a:r>
              <a:rPr lang="ja-JP" altLang="en-US" dirty="0"/>
              <a:t>知立市</a:t>
            </a:r>
          </a:p>
        </p:txBody>
      </p:sp>
      <p:sp>
        <p:nvSpPr>
          <p:cNvPr id="32" name="テキスト ボックス 31">
            <a:extLst>
              <a:ext uri="{FF2B5EF4-FFF2-40B4-BE49-F238E27FC236}">
                <a16:creationId xmlns:a16="http://schemas.microsoft.com/office/drawing/2014/main" id="{CC449F3D-4C85-45F5-9161-3BBA56F5F403}"/>
              </a:ext>
            </a:extLst>
          </p:cNvPr>
          <p:cNvSpPr txBox="1"/>
          <p:nvPr/>
        </p:nvSpPr>
        <p:spPr>
          <a:xfrm>
            <a:off x="3288912" y="9352826"/>
            <a:ext cx="1200521" cy="276999"/>
          </a:xfrm>
          <a:prstGeom prst="rect">
            <a:avLst/>
          </a:prstGeom>
          <a:noFill/>
        </p:spPr>
        <p:txBody>
          <a:bodyPr wrap="square" rtlCol="0">
            <a:spAutoFit/>
          </a:bodyPr>
          <a:lstStyle/>
          <a:p>
            <a:r>
              <a:rPr kumimoji="1" lang="en-US" altLang="ja-JP" sz="1200" dirty="0" err="1"/>
              <a:t>Chiryu</a:t>
            </a:r>
            <a:r>
              <a:rPr kumimoji="1" lang="en-US" altLang="ja-JP" sz="1200" dirty="0"/>
              <a:t> City</a:t>
            </a:r>
            <a:endParaRPr kumimoji="1" lang="ja-JP" altLang="en-US" sz="1200" dirty="0"/>
          </a:p>
        </p:txBody>
      </p:sp>
      <p:pic>
        <p:nvPicPr>
          <p:cNvPr id="69" name="図 68">
            <a:extLst>
              <a:ext uri="{FF2B5EF4-FFF2-40B4-BE49-F238E27FC236}">
                <a16:creationId xmlns:a16="http://schemas.microsoft.com/office/drawing/2014/main" id="{A4C0FDF0-DB4B-4D2C-A324-14E39A1726F6}"/>
              </a:ext>
            </a:extLst>
          </p:cNvPr>
          <p:cNvPicPr>
            <a:picLocks noChangeAspect="1"/>
          </p:cNvPicPr>
          <p:nvPr/>
        </p:nvPicPr>
        <p:blipFill>
          <a:blip r:embed="rId10"/>
          <a:stretch>
            <a:fillRect/>
          </a:stretch>
        </p:blipFill>
        <p:spPr>
          <a:xfrm>
            <a:off x="3609303" y="8455803"/>
            <a:ext cx="1144860" cy="782321"/>
          </a:xfrm>
          <a:prstGeom prst="rect">
            <a:avLst/>
          </a:prstGeom>
        </p:spPr>
      </p:pic>
    </p:spTree>
    <p:extLst>
      <p:ext uri="{BB962C8B-B14F-4D97-AF65-F5344CB8AC3E}">
        <p14:creationId xmlns:p14="http://schemas.microsoft.com/office/powerpoint/2010/main" val="1128283227"/>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731</TotalTime>
  <Words>309</Words>
  <Application>Microsoft Office PowerPoint</Application>
  <PresentationFormat>A4 210 x 297 mm</PresentationFormat>
  <Paragraphs>39</Paragraphs>
  <Slides>1</Slides>
  <Notes>0</Notes>
  <HiddenSlides>0</HiddenSlides>
  <MMClips>0</MMClips>
  <ScaleCrop>false</ScaleCrop>
  <HeadingPairs>
    <vt:vector size="6" baseType="variant">
      <vt:variant>
        <vt:lpstr>使用されているフォント</vt:lpstr>
      </vt:variant>
      <vt:variant>
        <vt:i4>9</vt:i4>
      </vt:variant>
      <vt:variant>
        <vt:lpstr>テーマ</vt:lpstr>
      </vt:variant>
      <vt:variant>
        <vt:i4>1</vt:i4>
      </vt:variant>
      <vt:variant>
        <vt:lpstr>スライド タイトル</vt:lpstr>
      </vt:variant>
      <vt:variant>
        <vt:i4>1</vt:i4>
      </vt:variant>
    </vt:vector>
  </HeadingPairs>
  <TitlesOfParts>
    <vt:vector size="11" baseType="lpstr">
      <vt:lpstr>HGP創英角ｺﾞｼｯｸUB</vt:lpstr>
      <vt:lpstr>HG丸ｺﾞｼｯｸM-PRO</vt:lpstr>
      <vt:lpstr>HG創英角ｺﾞｼｯｸUB</vt:lpstr>
      <vt:lpstr>ＭＳ ゴシック</vt:lpstr>
      <vt:lpstr>游ゴシック</vt:lpstr>
      <vt:lpstr>游ゴシック Light</vt:lpstr>
      <vt:lpstr>Arial</vt:lpstr>
      <vt:lpstr>Calibri</vt:lpstr>
      <vt:lpstr>Calibri Light</vt:lpstr>
      <vt:lpstr>Office テーマ</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知立市役所</dc:creator>
  <cp:lastModifiedBy>阿部 幸輝</cp:lastModifiedBy>
  <cp:revision>92</cp:revision>
  <cp:lastPrinted>2024-08-29T01:21:13Z</cp:lastPrinted>
  <dcterms:created xsi:type="dcterms:W3CDTF">2024-08-16T05:21:28Z</dcterms:created>
  <dcterms:modified xsi:type="dcterms:W3CDTF">2026-03-11T23:36:58Z</dcterms:modified>
</cp:coreProperties>
</file>